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45" r:id="rId2"/>
    <p:sldId id="331" r:id="rId3"/>
    <p:sldId id="267" r:id="rId4"/>
    <p:sldId id="263" r:id="rId5"/>
    <p:sldId id="270" r:id="rId6"/>
    <p:sldId id="303" r:id="rId7"/>
    <p:sldId id="323" r:id="rId8"/>
    <p:sldId id="322" r:id="rId9"/>
    <p:sldId id="320" r:id="rId10"/>
    <p:sldId id="339" r:id="rId11"/>
    <p:sldId id="341" r:id="rId12"/>
    <p:sldId id="325" r:id="rId13"/>
    <p:sldId id="343" r:id="rId14"/>
    <p:sldId id="342" r:id="rId15"/>
    <p:sldId id="344" r:id="rId16"/>
    <p:sldId id="340" r:id="rId17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99"/>
    <a:srgbClr val="7492CB"/>
  </p:clrMru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42340169-F95F-48E9-A53D-01F5F58AEB54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985C4F2B-C1A3-4017-964F-05F653AC7F0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16ADFB66-A5EE-4E68-BA70-49CC05E31190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C19EB23C-CD50-4660-8AFA-290660393B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cs-CZ" smtClean="0"/>
          </a:p>
        </p:txBody>
      </p:sp>
      <p:sp>
        <p:nvSpPr>
          <p:cNvPr id="2150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F23FB0-0A1A-4934-BCBD-3A36005BC3BB}" type="slidenum">
              <a:rPr lang="cs-CZ" altLang="cs-CZ" smtClean="0"/>
              <a:pPr/>
              <a:t>7</a:t>
            </a:fld>
            <a:endParaRPr lang="cs-CZ" alt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cs-CZ" smtClean="0"/>
          </a:p>
        </p:txBody>
      </p:sp>
      <p:sp>
        <p:nvSpPr>
          <p:cNvPr id="2253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217588-A353-4DEB-AE46-90D19A2897AC}" type="slidenum">
              <a:rPr lang="cs-CZ" altLang="cs-CZ" smtClean="0">
                <a:solidFill>
                  <a:srgbClr val="000000"/>
                </a:solidFill>
              </a:rPr>
              <a:pPr/>
              <a:t>16</a:t>
            </a:fld>
            <a:endParaRPr lang="cs-CZ" altLang="cs-CZ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7BEF7-7B45-44EF-9B35-73A3EFC50D60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F0749-797F-49B5-8BE2-04C3CE67A6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927A-D801-4BF9-8060-8C9EFD6FF747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61377-50D5-4A47-888E-1490747D326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A95C1-F786-4122-860E-B38C331C255F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41EEB-932D-4462-9B84-160CCB79F78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D7337-D727-4996-BFAF-14AF7502DC43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38D47-3FAB-468C-A1A5-A37231CC7F7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6464D-3E26-4AF8-ABC0-46298710246A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41467-1B2A-4EA4-A945-B64D83363F4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FE63F-DBE2-4F1E-8EC6-FA99C530C7DD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28264-5EA2-4385-B7B4-D00FBDC6C3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8BDAC-0363-4CAD-A22A-F16DB7B7EEFC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0FB3E-3707-4E55-A99E-556B8C76A81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4CFFC-9AB9-4F98-AE0C-30FFD2D99948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585DD-B44C-4383-A804-27C814EEB5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95DA3-F413-426B-8465-BD67B999FFD5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08C6B-DD6A-4877-A504-1771A02A11B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7AD36-4F8A-445B-B991-4DC49AF66E84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EF58-A3D0-41F5-9385-1FB67BBAD8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AD4F2-DEBD-4CCB-847E-9CCC12B2CD6E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CA558-7ECD-40BC-937D-60FB4EB897D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FC4436-E4FC-4FE2-8643-A4958736CC65}" type="datetimeFigureOut">
              <a:rPr lang="cs-CZ"/>
              <a:pPr>
                <a:defRPr/>
              </a:pPr>
              <a:t>24.2.2014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4A0219-4024-4338-8D5F-5EF38E7D335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O1A\PR\Prezentační šablony\Hedvika\DZS\sablony_mezistranky\DZS_powerpoint_sablona_mezistranka44_inver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750" y="3448050"/>
            <a:ext cx="6553200" cy="2789238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sr-Cyrl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 ЦЕЛОЖИВОТНОГ УЧЕЊА </a:t>
            </a:r>
            <a:r>
              <a:rPr lang="cs-CZ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cs-CZ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НАРЕДНИ ПРОГРАМИ</a:t>
            </a:r>
            <a: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ПРОЈЕКАТ </a:t>
            </a:r>
            <a:r>
              <a:rPr lang="cs-CZ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di-xl: </a:t>
            </a:r>
            <a:r>
              <a:rPr lang="sr-Cyrl-R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еВРОПСКА РАДИОНИЦА ЗА БИБЛИОТЕКАРЕ </a:t>
            </a:r>
            <a: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19.9.2013</a:t>
            </a:r>
            <a:br>
              <a:rPr lang="cs-CZ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ПРАГ</a:t>
            </a:r>
            <a:endParaRPr lang="cs-CZ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539750" y="620713"/>
            <a:ext cx="7488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 altLang="cs-CZ"/>
          </a:p>
        </p:txBody>
      </p:sp>
      <p:sp>
        <p:nvSpPr>
          <p:cNvPr id="3075" name="Nadpis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sr-Cyrl-RS" altLang="cs-CZ" sz="3600" b="1" dirty="0" smtClean="0">
                <a:solidFill>
                  <a:srgbClr val="C00000"/>
                </a:solidFill>
              </a:rPr>
              <a:t>ПРОГРАМ ЦЕЛОЖИВОТНОГ УЧЕЊА </a:t>
            </a:r>
            <a:br>
              <a:rPr lang="sr-Cyrl-RS" altLang="cs-CZ" sz="3600" b="1" dirty="0" smtClean="0">
                <a:solidFill>
                  <a:srgbClr val="C00000"/>
                </a:solidFill>
              </a:rPr>
            </a:br>
            <a:r>
              <a:rPr lang="sr-Cyrl-RS" altLang="cs-CZ" sz="3600" b="1" dirty="0" smtClean="0">
                <a:solidFill>
                  <a:srgbClr val="C00000"/>
                </a:solidFill>
              </a:rPr>
              <a:t>(</a:t>
            </a:r>
            <a:r>
              <a:rPr lang="cs-CZ" altLang="cs-CZ" sz="3600" b="1" dirty="0" smtClean="0">
                <a:solidFill>
                  <a:srgbClr val="C00000"/>
                </a:solidFill>
              </a:rPr>
              <a:t>Lifelong Learning Programme </a:t>
            </a:r>
            <a:r>
              <a:rPr lang="sr-Cyrl-RS" altLang="cs-CZ" sz="3600" b="1" dirty="0" smtClean="0">
                <a:solidFill>
                  <a:srgbClr val="C00000"/>
                </a:solidFill>
              </a:rPr>
              <a:t>- </a:t>
            </a:r>
            <a:r>
              <a:rPr lang="cs-CZ" altLang="cs-CZ" sz="3600" b="1" dirty="0" smtClean="0">
                <a:solidFill>
                  <a:srgbClr val="C00000"/>
                </a:solidFill>
              </a:rPr>
              <a:t>LLP)</a:t>
            </a:r>
          </a:p>
        </p:txBody>
      </p:sp>
      <p:sp>
        <p:nvSpPr>
          <p:cNvPr id="3076" name="Zástupný symbol pro obsah 5"/>
          <p:cNvSpPr>
            <a:spLocks noGrp="1"/>
          </p:cNvSpPr>
          <p:nvPr>
            <p:ph idx="4294967295"/>
          </p:nvPr>
        </p:nvSpPr>
        <p:spPr>
          <a:xfrm>
            <a:off x="457200" y="1557338"/>
            <a:ext cx="7786688" cy="4319587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sr-Cyrl-RS" altLang="cs-CZ" sz="2000" b="1" dirty="0" smtClean="0">
                <a:solidFill>
                  <a:srgbClr val="0070C0"/>
                </a:solidFill>
              </a:rPr>
              <a:t>Европски парламент и Савет Европе </a:t>
            </a:r>
            <a:r>
              <a:rPr lang="sr-Cyrl-RS" altLang="cs-CZ" sz="2000" dirty="0" smtClean="0">
                <a:solidFill>
                  <a:srgbClr val="0070C0"/>
                </a:solidFill>
              </a:rPr>
              <a:t>бр</a:t>
            </a:r>
            <a:r>
              <a:rPr lang="cs-CZ" altLang="cs-CZ" sz="2000" dirty="0" smtClean="0">
                <a:solidFill>
                  <a:srgbClr val="0070C0"/>
                </a:solidFill>
              </a:rPr>
              <a:t>. 1720/2006/ES </a:t>
            </a:r>
            <a:r>
              <a:rPr lang="sr-Cyrl-RS" altLang="cs-CZ" sz="2000" dirty="0" smtClean="0">
                <a:solidFill>
                  <a:srgbClr val="0070C0"/>
                </a:solidFill>
              </a:rPr>
              <a:t>за период </a:t>
            </a:r>
            <a:r>
              <a:rPr lang="cs-CZ" altLang="cs-CZ" sz="2000" dirty="0" smtClean="0">
                <a:solidFill>
                  <a:srgbClr val="0070C0"/>
                </a:solidFill>
              </a:rPr>
              <a:t>2007–2013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cs-CZ" altLang="cs-CZ" sz="600" dirty="0" smtClean="0">
              <a:solidFill>
                <a:srgbClr val="0070C0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sr-Cyrl-RS" altLang="cs-CZ" sz="2000" b="1" u="sng" dirty="0" smtClean="0">
                <a:solidFill>
                  <a:srgbClr val="0070C0"/>
                </a:solidFill>
              </a:rPr>
              <a:t>Главне </a:t>
            </a:r>
            <a:r>
              <a:rPr lang="sr-Cyrl-RS" altLang="cs-CZ" sz="2000" b="1" u="sng" dirty="0" smtClean="0">
                <a:solidFill>
                  <a:srgbClr val="0070C0"/>
                </a:solidFill>
              </a:rPr>
              <a:t>циљ</a:t>
            </a:r>
            <a:r>
              <a:rPr lang="sr-Cyrl-RS" altLang="cs-CZ" sz="2000" b="1" u="sng" dirty="0" smtClean="0">
                <a:solidFill>
                  <a:srgbClr val="0070C0"/>
                </a:solidFill>
              </a:rPr>
              <a:t>не</a:t>
            </a:r>
            <a:r>
              <a:rPr lang="sr-Cyrl-RS" altLang="cs-CZ" sz="2000" b="1" u="sng" dirty="0" smtClean="0">
                <a:solidFill>
                  <a:srgbClr val="0070C0"/>
                </a:solidFill>
              </a:rPr>
              <a:t> </a:t>
            </a:r>
            <a:r>
              <a:rPr lang="sr-Cyrl-RS" altLang="cs-CZ" sz="2000" b="1" u="sng" dirty="0" smtClean="0">
                <a:solidFill>
                  <a:srgbClr val="0070C0"/>
                </a:solidFill>
              </a:rPr>
              <a:t>групе:</a:t>
            </a:r>
            <a:r>
              <a:rPr lang="cs-CZ" altLang="cs-CZ" sz="2000" b="1" u="sng" dirty="0" smtClean="0">
                <a:solidFill>
                  <a:srgbClr val="0070C0"/>
                </a:solidFill>
              </a:rPr>
              <a:t> 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cs-CZ" altLang="cs-CZ" sz="2000" b="1" dirty="0" smtClean="0">
                <a:solidFill>
                  <a:srgbClr val="0070C0"/>
                </a:solidFill>
              </a:rPr>
              <a:t>      </a:t>
            </a:r>
            <a:r>
              <a:rPr lang="sr-Cyrl-RS" altLang="cs-CZ" sz="2000" b="1" dirty="0" smtClean="0">
                <a:solidFill>
                  <a:srgbClr val="0070C0"/>
                </a:solidFill>
              </a:rPr>
              <a:t>појединци </a:t>
            </a:r>
            <a:r>
              <a:rPr lang="cs-CZ" altLang="cs-CZ" sz="2000" dirty="0" smtClean="0">
                <a:solidFill>
                  <a:srgbClr val="0070C0"/>
                </a:solidFill>
              </a:rPr>
              <a:t>(</a:t>
            </a:r>
            <a:r>
              <a:rPr lang="sr-Cyrl-RS" altLang="cs-CZ" sz="2000" dirty="0" smtClean="0">
                <a:solidFill>
                  <a:srgbClr val="0070C0"/>
                </a:solidFill>
              </a:rPr>
              <a:t>ученици, студенти, наставници, лектори, администрација, менаџери – из сектора образовања</a:t>
            </a:r>
            <a:r>
              <a:rPr lang="cs-CZ" altLang="cs-CZ" sz="2000" dirty="0" smtClean="0">
                <a:solidFill>
                  <a:srgbClr val="0070C0"/>
                </a:solidFill>
              </a:rPr>
              <a:t>)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cs-CZ" altLang="cs-CZ" sz="2000" dirty="0" smtClean="0">
                <a:solidFill>
                  <a:srgbClr val="0070C0"/>
                </a:solidFill>
              </a:rPr>
              <a:t>	</a:t>
            </a:r>
            <a:r>
              <a:rPr lang="sr-Cyrl-RS" altLang="cs-CZ" sz="2000" b="1" dirty="0" smtClean="0">
                <a:solidFill>
                  <a:srgbClr val="0070C0"/>
                </a:solidFill>
              </a:rPr>
              <a:t>организације</a:t>
            </a:r>
            <a:r>
              <a:rPr lang="sr-Cyrl-RS" altLang="cs-CZ" sz="2000" dirty="0" smtClean="0">
                <a:solidFill>
                  <a:srgbClr val="0070C0"/>
                </a:solidFill>
              </a:rPr>
              <a:t> </a:t>
            </a:r>
            <a:r>
              <a:rPr lang="cs-CZ" altLang="cs-CZ" sz="2000" dirty="0" smtClean="0">
                <a:solidFill>
                  <a:srgbClr val="0070C0"/>
                </a:solidFill>
              </a:rPr>
              <a:t>(</a:t>
            </a:r>
            <a:r>
              <a:rPr lang="sr-Cyrl-RS" altLang="cs-CZ" sz="2000" dirty="0" smtClean="0">
                <a:solidFill>
                  <a:srgbClr val="0070C0"/>
                </a:solidFill>
              </a:rPr>
              <a:t>школе, организације које послују у образовном сектору, тржишта рада... и др</a:t>
            </a:r>
            <a:r>
              <a:rPr lang="cs-CZ" altLang="cs-CZ" sz="2000" dirty="0" smtClean="0">
                <a:solidFill>
                  <a:srgbClr val="0070C0"/>
                </a:solidFill>
              </a:rPr>
              <a:t>.)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None/>
            </a:pPr>
            <a:endParaRPr lang="cs-CZ" altLang="cs-CZ" sz="600" dirty="0" smtClean="0">
              <a:solidFill>
                <a:srgbClr val="0070C0"/>
              </a:solidFill>
            </a:endParaRP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q"/>
            </a:pPr>
            <a:r>
              <a:rPr lang="cs-CZ" altLang="cs-CZ" sz="2000" b="1" dirty="0" smtClean="0">
                <a:solidFill>
                  <a:srgbClr val="0070C0"/>
                </a:solidFill>
              </a:rPr>
              <a:t>33 </a:t>
            </a:r>
            <a:r>
              <a:rPr lang="sr-Cyrl-RS" altLang="cs-CZ" sz="2000" b="1" dirty="0" smtClean="0">
                <a:solidFill>
                  <a:srgbClr val="0070C0"/>
                </a:solidFill>
              </a:rPr>
              <a:t>државе учеснице</a:t>
            </a:r>
            <a:r>
              <a:rPr lang="cs-CZ" altLang="cs-CZ" sz="2000" b="1" dirty="0" smtClean="0">
                <a:solidFill>
                  <a:srgbClr val="0070C0"/>
                </a:solidFill>
              </a:rPr>
              <a:t> </a:t>
            </a:r>
            <a:r>
              <a:rPr lang="cs-CZ" altLang="cs-CZ" sz="1600" dirty="0" smtClean="0">
                <a:solidFill>
                  <a:srgbClr val="0070C0"/>
                </a:solidFill>
              </a:rPr>
              <a:t>(28 </a:t>
            </a:r>
            <a:r>
              <a:rPr lang="sr-Cyrl-RS" altLang="cs-CZ" sz="1600" dirty="0" smtClean="0">
                <a:solidFill>
                  <a:srgbClr val="0070C0"/>
                </a:solidFill>
              </a:rPr>
              <a:t>држава чланица ЕУ</a:t>
            </a:r>
            <a:r>
              <a:rPr lang="cs-CZ" altLang="cs-CZ" sz="1600" dirty="0" smtClean="0">
                <a:solidFill>
                  <a:srgbClr val="0070C0"/>
                </a:solidFill>
              </a:rPr>
              <a:t> + </a:t>
            </a:r>
            <a:r>
              <a:rPr lang="sr-Cyrl-RS" altLang="cs-CZ" sz="1600" dirty="0" smtClean="0">
                <a:solidFill>
                  <a:srgbClr val="0070C0"/>
                </a:solidFill>
              </a:rPr>
              <a:t>Норвешка, Исланд, Линнхенштајн, Турска и Швајцарска)</a:t>
            </a:r>
            <a:endParaRPr lang="cs-CZ" altLang="cs-CZ" sz="1600" dirty="0" smtClean="0">
              <a:solidFill>
                <a:srgbClr val="0070C0"/>
              </a:solidFill>
            </a:endParaRPr>
          </a:p>
        </p:txBody>
      </p:sp>
      <p:pic>
        <p:nvPicPr>
          <p:cNvPr id="3077" name="Obrázek 5"/>
          <p:cNvPicPr>
            <a:picLocks noChangeAspect="1" noChangeArrowheads="1"/>
          </p:cNvPicPr>
          <p:nvPr/>
        </p:nvPicPr>
        <p:blipFill>
          <a:blip r:embed="rId2"/>
          <a:srcRect l="82480" t="17580" r="13524" b="73515"/>
          <a:stretch>
            <a:fillRect/>
          </a:stretch>
        </p:blipFill>
        <p:spPr bwMode="auto">
          <a:xfrm>
            <a:off x="8459788" y="0"/>
            <a:ext cx="68421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Obrázek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5468938"/>
            <a:ext cx="2724150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Obrázek 1"/>
          <p:cNvPicPr>
            <a:picLocks noChangeAspect="1" noChangeArrowheads="1"/>
          </p:cNvPicPr>
          <p:nvPr/>
        </p:nvPicPr>
        <p:blipFill>
          <a:blip r:embed="rId4"/>
          <a:srcRect l="79459" r="12579" b="85835"/>
          <a:stretch>
            <a:fillRect/>
          </a:stretch>
        </p:blipFill>
        <p:spPr bwMode="auto">
          <a:xfrm>
            <a:off x="8162925" y="0"/>
            <a:ext cx="9810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fld id="{4E93CB91-586D-421A-B201-A7C223056532}" type="slidenum">
              <a:rPr lang="cs-CZ" smtClean="0"/>
              <a:pPr>
                <a:buFont typeface="Arial" pitchFamily="34" charset="0"/>
                <a:buChar char="•"/>
                <a:defRPr/>
              </a:pPr>
              <a:t>3</a:t>
            </a:fld>
            <a:endParaRPr lang="cs-CZ" dirty="0" smtClean="0"/>
          </a:p>
        </p:txBody>
      </p:sp>
      <p:sp>
        <p:nvSpPr>
          <p:cNvPr id="4099" name="Zástupný symbol pro číslo snímk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29A182E-EDFA-46FD-825A-6A31CFD93AC5}" type="slidenum">
              <a:rPr lang="en-GB" altLang="cs-CZ" sz="1400"/>
              <a:pPr algn="r"/>
              <a:t>3</a:t>
            </a:fld>
            <a:endParaRPr lang="en-GB" altLang="cs-CZ" sz="1400"/>
          </a:p>
        </p:txBody>
      </p:sp>
      <p:sp>
        <p:nvSpPr>
          <p:cNvPr id="278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404813"/>
            <a:ext cx="7743825" cy="1223962"/>
          </a:xfrm>
        </p:spPr>
        <p:txBody>
          <a:bodyPr/>
          <a:lstStyle/>
          <a:p>
            <a:pPr>
              <a:defRPr/>
            </a:pPr>
            <a:r>
              <a:rPr lang="sr-Cyrl-RS" altLang="cs-CZ" sz="3600" b="1" dirty="0" smtClean="0">
                <a:solidFill>
                  <a:srgbClr val="C00000"/>
                </a:solidFill>
              </a:rPr>
              <a:t>ПРОГРАМ ЦЕЛОЖИВОТНОГ УЧЕЊА </a:t>
            </a:r>
            <a:br>
              <a:rPr lang="sr-Cyrl-RS" altLang="cs-CZ" sz="3600" b="1" dirty="0" smtClean="0">
                <a:solidFill>
                  <a:srgbClr val="C00000"/>
                </a:solidFill>
              </a:rPr>
            </a:br>
            <a:r>
              <a:rPr lang="sr-Cyrl-RS" altLang="cs-CZ" sz="3600" b="1" dirty="0" smtClean="0">
                <a:solidFill>
                  <a:srgbClr val="C00000"/>
                </a:solidFill>
              </a:rPr>
              <a:t>(</a:t>
            </a:r>
            <a:r>
              <a:rPr lang="cs-CZ" altLang="cs-CZ" sz="3600" b="1" dirty="0" smtClean="0">
                <a:solidFill>
                  <a:srgbClr val="C00000"/>
                </a:solidFill>
              </a:rPr>
              <a:t>Lifelong Learning Programme </a:t>
            </a:r>
            <a:r>
              <a:rPr lang="sr-Cyrl-RS" altLang="cs-CZ" sz="3600" b="1" dirty="0" smtClean="0">
                <a:solidFill>
                  <a:srgbClr val="C00000"/>
                </a:solidFill>
              </a:rPr>
              <a:t>- </a:t>
            </a:r>
            <a:r>
              <a:rPr lang="cs-CZ" altLang="cs-CZ" sz="3600" b="1" dirty="0" smtClean="0">
                <a:solidFill>
                  <a:srgbClr val="C00000"/>
                </a:solidFill>
              </a:rPr>
              <a:t>LLP)</a:t>
            </a:r>
            <a:r>
              <a:rPr lang="cs-CZ" sz="3600" b="1" dirty="0" smtClean="0">
                <a:solidFill>
                  <a:srgbClr val="C00000"/>
                </a:solidFill>
              </a:rPr>
              <a:t/>
            </a:r>
            <a:br>
              <a:rPr lang="cs-CZ" sz="3600" b="1" dirty="0" smtClean="0">
                <a:solidFill>
                  <a:srgbClr val="C00000"/>
                </a:solidFill>
              </a:rPr>
            </a:br>
            <a:r>
              <a:rPr lang="cs-CZ" sz="3600" b="1" dirty="0" smtClean="0">
                <a:solidFill>
                  <a:srgbClr val="C00000"/>
                </a:solidFill>
              </a:rPr>
              <a:t>2007–2013 </a:t>
            </a:r>
            <a:r>
              <a:rPr lang="en-GB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en-GB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</a:br>
            <a:endParaRPr lang="en-GB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3528" y="1556792"/>
            <a:ext cx="8448754" cy="4059783"/>
            <a:chOff x="297" y="801"/>
            <a:chExt cx="5185" cy="267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246" name="Rectangle 4"/>
            <p:cNvSpPr>
              <a:spLocks noChangeArrowheads="1"/>
            </p:cNvSpPr>
            <p:nvPr/>
          </p:nvSpPr>
          <p:spPr bwMode="auto">
            <a:xfrm>
              <a:off x="297" y="801"/>
              <a:ext cx="1217" cy="109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800" b="1" dirty="0" smtClean="0">
                  <a:solidFill>
                    <a:srgbClr val="0070C0"/>
                  </a:solidFill>
                  <a:latin typeface="Calibri" pitchFamily="34" charset="0"/>
                  <a:cs typeface="Times New Roman" pitchFamily="18" charset="0"/>
                </a:rPr>
                <a:t>Комениус</a:t>
              </a:r>
              <a:endParaRPr lang="cs-CZ" sz="2600" b="1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Образовање у школи</a:t>
              </a:r>
              <a:endParaRPr lang="cs-CZ" sz="2400" dirty="0">
                <a:solidFill>
                  <a:srgbClr val="0070C0"/>
                </a:solidFill>
                <a:latin typeface="Calibri" pitchFamily="34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US" sz="2400" b="1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endParaRPr>
            </a:p>
          </p:txBody>
        </p:sp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1514" y="801"/>
              <a:ext cx="1269" cy="109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600" b="1" dirty="0" smtClean="0">
                  <a:solidFill>
                    <a:srgbClr val="0070C0"/>
                  </a:solidFill>
                  <a:latin typeface="Calibri" pitchFamily="34" charset="0"/>
                  <a:cs typeface="Times New Roman" pitchFamily="18" charset="0"/>
                </a:rPr>
                <a:t>Леонардо да Винчи</a:t>
              </a:r>
              <a:endParaRPr lang="cs-CZ" sz="2600" b="1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1750" dirty="0" smtClean="0">
                  <a:solidFill>
                    <a:srgbClr val="0070C0"/>
                  </a:solidFill>
                  <a:latin typeface="Calibri" pitchFamily="34" charset="0"/>
                </a:rPr>
                <a:t>Предметно образовање и обука</a:t>
              </a:r>
              <a:endParaRPr lang="cs-CZ" sz="1750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sz="3200" dirty="0">
                <a:solidFill>
                  <a:srgbClr val="C00000"/>
                </a:solidFill>
                <a:latin typeface="Calibri" pitchFamily="34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sz="2400" dirty="0">
                <a:solidFill>
                  <a:srgbClr val="0F218B"/>
                </a:solidFill>
                <a:latin typeface="Tahoma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dirty="0">
                <a:solidFill>
                  <a:srgbClr val="0F218B"/>
                </a:solidFill>
                <a:latin typeface="Tahoma" pitchFamily="34" charset="0"/>
              </a:endParaRPr>
            </a:p>
          </p:txBody>
        </p:sp>
        <p:sp>
          <p:nvSpPr>
            <p:cNvPr id="10248" name="Rectangle 6"/>
            <p:cNvSpPr>
              <a:spLocks noChangeArrowheads="1"/>
            </p:cNvSpPr>
            <p:nvPr/>
          </p:nvSpPr>
          <p:spPr bwMode="auto">
            <a:xfrm>
              <a:off x="2783" y="801"/>
              <a:ext cx="1324" cy="109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800" b="1" dirty="0" smtClean="0">
                  <a:solidFill>
                    <a:srgbClr val="0070C0"/>
                  </a:solidFill>
                  <a:latin typeface="Calibri" pitchFamily="34" charset="0"/>
                  <a:cs typeface="Times New Roman" pitchFamily="18" charset="0"/>
                </a:rPr>
                <a:t>Еразмус</a:t>
              </a:r>
              <a:endParaRPr lang="cs-CZ" sz="2800" b="1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US" sz="2400" b="1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Високо образовање</a:t>
              </a:r>
              <a:endParaRPr lang="cs-CZ" sz="2400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>
              <a:off x="4107" y="801"/>
              <a:ext cx="1374" cy="109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800" b="1" dirty="0" smtClean="0">
                  <a:solidFill>
                    <a:srgbClr val="0070C0"/>
                  </a:solidFill>
                  <a:latin typeface="Calibri" pitchFamily="34" charset="0"/>
                  <a:cs typeface="Times New Roman" pitchFamily="18" charset="0"/>
                </a:rPr>
                <a:t>Грундтвиг</a:t>
              </a:r>
              <a:endParaRPr lang="en-US" sz="2800" b="1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dirty="0">
                <a:solidFill>
                  <a:srgbClr val="0070C0"/>
                </a:solidFill>
                <a:latin typeface="Tahoma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Образовање одраслих</a:t>
              </a:r>
              <a:endParaRPr lang="cs-CZ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0250" name="Rectangle 8"/>
            <p:cNvSpPr>
              <a:spLocks noChangeArrowheads="1"/>
            </p:cNvSpPr>
            <p:nvPr/>
          </p:nvSpPr>
          <p:spPr bwMode="auto">
            <a:xfrm>
              <a:off x="297" y="1891"/>
              <a:ext cx="5184" cy="733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800" b="1" dirty="0" smtClean="0">
                  <a:solidFill>
                    <a:srgbClr val="0070C0"/>
                  </a:solidFill>
                  <a:latin typeface="Calibri" pitchFamily="34" charset="0"/>
                </a:rPr>
                <a:t>Трансверзални програми</a:t>
              </a:r>
              <a:endParaRPr lang="cs-CZ" sz="2800" b="1" dirty="0">
                <a:solidFill>
                  <a:srgbClr val="0070C0"/>
                </a:solidFill>
                <a:latin typeface="Calibri" pitchFamily="34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US" sz="800" b="1" dirty="0">
                <a:solidFill>
                  <a:srgbClr val="0070C0"/>
                </a:solidFill>
                <a:latin typeface="Tahoma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Европска језичка ознака</a:t>
              </a:r>
              <a:endParaRPr lang="en-US" b="1" dirty="0">
                <a:solidFill>
                  <a:srgbClr val="0070C0"/>
                </a:solidFill>
                <a:latin typeface="Calibri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Студијска путовања за експерте и доносиоце одлука на пољу образовања и обуке</a:t>
              </a:r>
              <a:endParaRPr lang="cs-CZ" dirty="0">
                <a:solidFill>
                  <a:srgbClr val="0070C0"/>
                </a:solidFill>
                <a:latin typeface="Calibri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dirty="0">
                <a:solidFill>
                  <a:srgbClr val="C00000"/>
                </a:solidFill>
                <a:latin typeface="Calibri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cs-CZ" dirty="0">
                <a:solidFill>
                  <a:srgbClr val="C00000"/>
                </a:solidFill>
                <a:latin typeface="Calibri" pitchFamily="34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US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0251" name="Rectangle 9"/>
            <p:cNvSpPr>
              <a:spLocks noChangeArrowheads="1"/>
            </p:cNvSpPr>
            <p:nvPr/>
          </p:nvSpPr>
          <p:spPr bwMode="auto">
            <a:xfrm>
              <a:off x="297" y="2624"/>
              <a:ext cx="5184" cy="848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sz="2800" b="1" dirty="0" smtClean="0">
                  <a:solidFill>
                    <a:srgbClr val="0070C0"/>
                  </a:solidFill>
                  <a:latin typeface="Calibri" pitchFamily="34" charset="0"/>
                  <a:cs typeface="Times New Roman" pitchFamily="18" charset="0"/>
                </a:rPr>
                <a:t>Жан Моне</a:t>
              </a:r>
              <a:endParaRPr lang="fr-FR" sz="2800" b="1" dirty="0">
                <a:solidFill>
                  <a:srgbClr val="0070C0"/>
                </a:solidFill>
                <a:latin typeface="Calibri" pitchFamily="34" charset="0"/>
                <a:cs typeface="Times New Roman" pitchFamily="18" charset="0"/>
              </a:endParaRPr>
            </a:p>
            <a:p>
              <a:pPr algn="ctr">
                <a:buClr>
                  <a:srgbClr val="FF9933"/>
                </a:buClr>
                <a:buSzPct val="65000"/>
                <a:buFont typeface="Wingdings" pitchFamily="2" charset="2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endParaRPr lang="en-US" sz="800" b="1" dirty="0">
                <a:solidFill>
                  <a:srgbClr val="0070C0"/>
                </a:solidFill>
                <a:latin typeface="Tahoma" pitchFamily="34" charset="0"/>
                <a:cs typeface="Times New Roman" pitchFamily="18" charset="0"/>
              </a:endParaRPr>
            </a:p>
            <a:p>
              <a:pPr algn="ctr">
                <a:buClr>
                  <a:srgbClr val="0F218B"/>
                </a:buClr>
                <a:buSzPct val="65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sr-Cyrl-RS" dirty="0" smtClean="0">
                  <a:solidFill>
                    <a:srgbClr val="0070C0"/>
                  </a:solidFill>
                  <a:latin typeface="Calibri" pitchFamily="34" charset="0"/>
                </a:rPr>
                <a:t>Подстиче наставу, истраживање и њихов одраз на пољу европског интегративног поступка на нивоу ЕУ и изван ње</a:t>
              </a:r>
              <a:endParaRPr lang="fr-FR" dirty="0">
                <a:solidFill>
                  <a:srgbClr val="0070C0"/>
                </a:solidFill>
                <a:latin typeface="Calibri" pitchFamily="34" charset="0"/>
              </a:endParaRPr>
            </a:p>
          </p:txBody>
        </p:sp>
        <p:sp>
          <p:nvSpPr>
            <p:cNvPr id="10252" name="Line 10"/>
            <p:cNvSpPr>
              <a:spLocks noChangeShapeType="1"/>
            </p:cNvSpPr>
            <p:nvPr/>
          </p:nvSpPr>
          <p:spPr bwMode="auto">
            <a:xfrm>
              <a:off x="1514" y="801"/>
              <a:ext cx="1" cy="1090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3" name="Line 11"/>
            <p:cNvSpPr>
              <a:spLocks noChangeShapeType="1"/>
            </p:cNvSpPr>
            <p:nvPr/>
          </p:nvSpPr>
          <p:spPr bwMode="auto">
            <a:xfrm>
              <a:off x="2783" y="801"/>
              <a:ext cx="1" cy="1090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4" name="Line 12"/>
            <p:cNvSpPr>
              <a:spLocks noChangeShapeType="1"/>
            </p:cNvSpPr>
            <p:nvPr/>
          </p:nvSpPr>
          <p:spPr bwMode="auto">
            <a:xfrm>
              <a:off x="4107" y="801"/>
              <a:ext cx="1" cy="1090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5" name="Line 13"/>
            <p:cNvSpPr>
              <a:spLocks noChangeShapeType="1"/>
            </p:cNvSpPr>
            <p:nvPr/>
          </p:nvSpPr>
          <p:spPr bwMode="auto">
            <a:xfrm>
              <a:off x="297" y="1891"/>
              <a:ext cx="5184" cy="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6" name="Line 14"/>
            <p:cNvSpPr>
              <a:spLocks noChangeShapeType="1"/>
            </p:cNvSpPr>
            <p:nvPr/>
          </p:nvSpPr>
          <p:spPr bwMode="auto">
            <a:xfrm>
              <a:off x="297" y="2624"/>
              <a:ext cx="5184" cy="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7" name="Line 15"/>
            <p:cNvSpPr>
              <a:spLocks noChangeShapeType="1"/>
            </p:cNvSpPr>
            <p:nvPr/>
          </p:nvSpPr>
          <p:spPr bwMode="auto">
            <a:xfrm>
              <a:off x="297" y="801"/>
              <a:ext cx="1" cy="267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8" name="Line 16"/>
            <p:cNvSpPr>
              <a:spLocks noChangeShapeType="1"/>
            </p:cNvSpPr>
            <p:nvPr/>
          </p:nvSpPr>
          <p:spPr bwMode="auto">
            <a:xfrm>
              <a:off x="5481" y="801"/>
              <a:ext cx="1" cy="267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sp>
          <p:nvSpPr>
            <p:cNvPr id="10259" name="Line 17"/>
            <p:cNvSpPr>
              <a:spLocks noChangeShapeType="1"/>
            </p:cNvSpPr>
            <p:nvPr/>
          </p:nvSpPr>
          <p:spPr bwMode="auto">
            <a:xfrm>
              <a:off x="297" y="801"/>
              <a:ext cx="5184" cy="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cs-CZ" dirty="0"/>
            </a:p>
          </p:txBody>
        </p:sp>
        <p:sp>
          <p:nvSpPr>
            <p:cNvPr id="10260" name="Line 18"/>
            <p:cNvSpPr>
              <a:spLocks noChangeShapeType="1"/>
            </p:cNvSpPr>
            <p:nvPr/>
          </p:nvSpPr>
          <p:spPr bwMode="auto">
            <a:xfrm>
              <a:off x="297" y="3472"/>
              <a:ext cx="5184" cy="1"/>
            </a:xfrm>
            <a:prstGeom prst="line">
              <a:avLst/>
            </a:prstGeom>
            <a:grpFill/>
            <a:ln w="2844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</p:grpSp>
      <p:sp>
        <p:nvSpPr>
          <p:cNvPr id="4102" name="Obdélník 24"/>
          <p:cNvSpPr>
            <a:spLocks noChangeArrowheads="1"/>
          </p:cNvSpPr>
          <p:nvPr/>
        </p:nvSpPr>
        <p:spPr bwMode="auto">
          <a:xfrm>
            <a:off x="179388" y="5805488"/>
            <a:ext cx="7848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eaLnBrk="1" hangingPunct="1">
              <a:buClr>
                <a:schemeClr val="tx2"/>
              </a:buClr>
            </a:pPr>
            <a:r>
              <a:rPr lang="cs-CZ" altLang="cs-CZ" sz="2400" b="1" dirty="0" smtClean="0">
                <a:solidFill>
                  <a:srgbClr val="0070C0"/>
                </a:solidFill>
              </a:rPr>
              <a:t>33 </a:t>
            </a:r>
            <a:r>
              <a:rPr lang="sr-Cyrl-RS" altLang="cs-CZ" sz="2400" b="1" dirty="0" smtClean="0">
                <a:solidFill>
                  <a:srgbClr val="0070C0"/>
                </a:solidFill>
              </a:rPr>
              <a:t>државе учеснице </a:t>
            </a:r>
            <a:r>
              <a:rPr lang="cs-CZ" altLang="cs-CZ" dirty="0" smtClean="0">
                <a:solidFill>
                  <a:srgbClr val="0070C0"/>
                </a:solidFill>
              </a:rPr>
              <a:t>(28 </a:t>
            </a:r>
            <a:r>
              <a:rPr lang="sr-Cyrl-RS" altLang="cs-CZ" dirty="0" smtClean="0">
                <a:solidFill>
                  <a:srgbClr val="0070C0"/>
                </a:solidFill>
              </a:rPr>
              <a:t>држава чланица ЕУ</a:t>
            </a:r>
            <a:r>
              <a:rPr lang="cs-CZ" altLang="cs-CZ" dirty="0" smtClean="0">
                <a:solidFill>
                  <a:srgbClr val="0070C0"/>
                </a:solidFill>
              </a:rPr>
              <a:t> + </a:t>
            </a:r>
            <a:r>
              <a:rPr lang="sr-Cyrl-RS" altLang="cs-CZ" dirty="0" smtClean="0">
                <a:solidFill>
                  <a:srgbClr val="0070C0"/>
                </a:solidFill>
              </a:rPr>
              <a:t>Норвешка, Исланд, Линнхенштајн, Турска и Швајцарска)</a:t>
            </a:r>
            <a:endParaRPr lang="cs-CZ" altLang="cs-CZ" dirty="0" smtClean="0">
              <a:solidFill>
                <a:srgbClr val="0070C0"/>
              </a:solidFill>
            </a:endParaRPr>
          </a:p>
        </p:txBody>
      </p:sp>
      <p:pic>
        <p:nvPicPr>
          <p:cNvPr id="4103" name="Obrázek 22"/>
          <p:cNvPicPr>
            <a:picLocks noChangeAspect="1" noChangeArrowheads="1"/>
          </p:cNvPicPr>
          <p:nvPr/>
        </p:nvPicPr>
        <p:blipFill>
          <a:blip r:embed="rId3"/>
          <a:srcRect l="82480" t="17580" r="13524" b="73515"/>
          <a:stretch>
            <a:fillRect/>
          </a:stretch>
        </p:blipFill>
        <p:spPr bwMode="auto">
          <a:xfrm>
            <a:off x="8459788" y="0"/>
            <a:ext cx="68421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Obrázek 1"/>
          <p:cNvPicPr>
            <a:picLocks noChangeAspect="1" noChangeArrowheads="1"/>
          </p:cNvPicPr>
          <p:nvPr/>
        </p:nvPicPr>
        <p:blipFill>
          <a:blip r:embed="rId4"/>
          <a:srcRect l="79459" r="12579" b="85835"/>
          <a:stretch>
            <a:fillRect/>
          </a:stretch>
        </p:blipFill>
        <p:spPr bwMode="auto">
          <a:xfrm>
            <a:off x="8161338" y="0"/>
            <a:ext cx="9810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3" descr="Grundtvig_powerpoint_sablona_mezistranka2_inverz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750" y="3357563"/>
            <a:ext cx="8280400" cy="241141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ГРУНДТВИГ</a:t>
            </a:r>
            <a:r>
              <a:rPr lang="cs-CZ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Европски програм фокусиран на </a:t>
            </a:r>
            <a:br>
              <a:rPr lang="sr-Cyrl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r-Cyrl-R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образовање одраслих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F17437-7688-497B-A707-C0D38970E249}" type="slidenum">
              <a:rPr lang="cs-CZ" smtClean="0"/>
              <a:pPr>
                <a:defRPr/>
              </a:pPr>
              <a:t>5</a:t>
            </a:fld>
            <a:endParaRPr lang="cs-CZ" smtClean="0"/>
          </a:p>
        </p:txBody>
      </p:sp>
      <p:sp>
        <p:nvSpPr>
          <p:cNvPr id="6147" name="Zástupný symbol pro číslo snímk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FFD8EED-C896-463C-97D2-D963A7AB4678}" type="slidenum">
              <a:rPr lang="en-GB" altLang="cs-CZ" sz="1400"/>
              <a:pPr algn="r"/>
              <a:t>5</a:t>
            </a:fld>
            <a:endParaRPr lang="en-GB" altLang="cs-CZ" sz="1400"/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913"/>
            <a:ext cx="8029575" cy="1223962"/>
          </a:xfrm>
        </p:spPr>
        <p:txBody>
          <a:bodyPr/>
          <a:lstStyle/>
          <a:p>
            <a:pPr algn="l">
              <a:defRPr/>
            </a:pPr>
            <a:r>
              <a:rPr lang="sr-Cyrl-RS" dirty="0" smtClean="0">
                <a:solidFill>
                  <a:srgbClr val="C00000"/>
                </a:solidFill>
              </a:rPr>
              <a:t>ГРУНДТВИГ </a:t>
            </a:r>
            <a:r>
              <a:rPr lang="cs-CZ" dirty="0" smtClean="0">
                <a:solidFill>
                  <a:srgbClr val="C00000"/>
                </a:solidFill>
              </a:rPr>
              <a:t>– </a:t>
            </a:r>
            <a:r>
              <a:rPr lang="sr-Cyrl-RS" dirty="0" smtClean="0">
                <a:solidFill>
                  <a:srgbClr val="C00000"/>
                </a:solidFill>
              </a:rPr>
              <a:t>Који су (били) циљеви</a:t>
            </a:r>
            <a:r>
              <a:rPr lang="cs-CZ" dirty="0" smtClean="0">
                <a:solidFill>
                  <a:srgbClr val="C00000"/>
                </a:solidFill>
              </a:rPr>
              <a:t>?</a:t>
            </a:r>
            <a:endParaRPr lang="en-GB" b="1" dirty="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7786688" cy="4176712"/>
          </a:xfrm>
        </p:spPr>
        <p:txBody>
          <a:bodyPr/>
          <a:lstStyle/>
          <a:p>
            <a:pPr defTabSz="449263">
              <a:lnSpc>
                <a:spcPct val="90000"/>
              </a:lnSpc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Подршка и иницирање сарадње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између организација које се баве образовањем одраслих</a:t>
            </a:r>
            <a:endParaRPr lang="en-GB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Повећати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мобилност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особља и ученика у Европи (до 7.000 људи годишње, 2007-2013)</a:t>
            </a:r>
            <a:endParaRPr lang="en-GB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Омогућити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развој и трансфер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иновација</a:t>
            </a:r>
            <a:endParaRPr lang="en-GB" altLang="cs-CZ" sz="2000" b="1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Промовисати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алтернативан приступ учењу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за социјално угрожене и лоше ученике</a:t>
            </a:r>
            <a:endParaRPr lang="cs-CZ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Унапредити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педагошки приступ и управљање</a:t>
            </a:r>
            <a:endParaRPr lang="cs-CZ" altLang="cs-CZ" sz="2000" b="1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Омогућити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приступ образовању одраслих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старим особама и онима који немају основне кваликфикације</a:t>
            </a:r>
            <a:endParaRPr lang="cs-CZ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Мотивисати </a:t>
            </a:r>
            <a:r>
              <a:rPr lang="sr-Cyrl-RS" altLang="cs-CZ" sz="2000" b="1" dirty="0" smtClean="0">
                <a:solidFill>
                  <a:srgbClr val="0070C0"/>
                </a:solidFill>
                <a:cs typeface="Tahoma" pitchFamily="34" charset="0"/>
              </a:rPr>
              <a:t>одрасле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за целоживотно учење</a:t>
            </a:r>
            <a:r>
              <a:rPr lang="cs-CZ" altLang="cs-CZ" sz="2000" b="1" dirty="0" smtClean="0">
                <a:solidFill>
                  <a:srgbClr val="C00000"/>
                </a:solidFill>
                <a:cs typeface="Tahoma" pitchFamily="34" charset="0"/>
              </a:rPr>
              <a:t>!</a:t>
            </a:r>
            <a:endParaRPr lang="en-GB" altLang="cs-CZ" sz="2000" b="1" dirty="0" smtClean="0">
              <a:solidFill>
                <a:srgbClr val="C00000"/>
              </a:solidFill>
              <a:cs typeface="Tahoma" pitchFamily="34" charset="0"/>
            </a:endParaRPr>
          </a:p>
          <a:p>
            <a:pPr defTabSz="449263">
              <a:lnSpc>
                <a:spcPct val="90000"/>
              </a:lnSpc>
              <a:buClr>
                <a:srgbClr val="BD0707"/>
              </a:buClr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cs-CZ" sz="2400" dirty="0" smtClean="0">
              <a:solidFill>
                <a:srgbClr val="002060"/>
              </a:solidFill>
              <a:latin typeface="Tahoma" pitchFamily="34" charset="0"/>
              <a:cs typeface="Tahoma" pitchFamily="34" charset="0"/>
            </a:endParaRPr>
          </a:p>
          <a:p>
            <a:pPr defTabSz="449263">
              <a:lnSpc>
                <a:spcPct val="90000"/>
              </a:lnSpc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altLang="cs-CZ" dirty="0" smtClean="0"/>
          </a:p>
        </p:txBody>
      </p:sp>
      <p:pic>
        <p:nvPicPr>
          <p:cNvPr id="6150" name="Obrázek 6"/>
          <p:cNvPicPr>
            <a:picLocks noChangeAspect="1" noChangeArrowheads="1"/>
          </p:cNvPicPr>
          <p:nvPr/>
        </p:nvPicPr>
        <p:blipFill>
          <a:blip r:embed="rId3"/>
          <a:srcRect l="37871" t="55556" r="37157" b="12169"/>
          <a:stretch>
            <a:fillRect/>
          </a:stretch>
        </p:blipFill>
        <p:spPr bwMode="auto">
          <a:xfrm>
            <a:off x="7256463" y="5157788"/>
            <a:ext cx="17367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Obrázek 8"/>
          <p:cNvPicPr>
            <a:picLocks noChangeAspect="1" noChangeArrowheads="1"/>
          </p:cNvPicPr>
          <p:nvPr/>
        </p:nvPicPr>
        <p:blipFill>
          <a:blip r:embed="rId4"/>
          <a:srcRect l="61653" t="49471" r="21654" b="15874"/>
          <a:stretch>
            <a:fillRect/>
          </a:stretch>
        </p:blipFill>
        <p:spPr bwMode="auto">
          <a:xfrm>
            <a:off x="7004050" y="4835525"/>
            <a:ext cx="5048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850" y="0"/>
            <a:ext cx="8362950" cy="1268413"/>
          </a:xfrm>
        </p:spPr>
        <p:txBody>
          <a:bodyPr/>
          <a:lstStyle/>
          <a:p>
            <a:pPr algn="l">
              <a:defRPr/>
            </a:pPr>
            <a:r>
              <a:rPr lang="sr-Cyrl-RS" kern="0" dirty="0" smtClean="0">
                <a:solidFill>
                  <a:srgbClr val="C00000"/>
                </a:solidFill>
              </a:rPr>
              <a:t>ГРУНДТВИГ</a:t>
            </a:r>
            <a:r>
              <a:rPr lang="cs-CZ" dirty="0" smtClean="0">
                <a:solidFill>
                  <a:srgbClr val="C00000"/>
                </a:solidFill>
              </a:rPr>
              <a:t>→ </a:t>
            </a:r>
            <a:r>
              <a:rPr lang="sr-Cyrl-RS" dirty="0" smtClean="0">
                <a:solidFill>
                  <a:srgbClr val="C00000"/>
                </a:solidFill>
              </a:rPr>
              <a:t>циљне групе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84213" y="1196975"/>
            <a:ext cx="5688012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800" b="1" dirty="0" smtClean="0">
                <a:solidFill>
                  <a:srgbClr val="C00000"/>
                </a:solidFill>
                <a:latin typeface="Calibri" pitchFamily="34" charset="0"/>
                <a:cs typeface="Tahoma" pitchFamily="34" charset="0"/>
              </a:rPr>
              <a:t>Појединци</a:t>
            </a:r>
            <a:r>
              <a:rPr lang="cs-CZ" altLang="cs-CZ" sz="2800" b="1" dirty="0" smtClean="0">
                <a:solidFill>
                  <a:srgbClr val="C00000"/>
                </a:solidFill>
                <a:latin typeface="Calibri" pitchFamily="34" charset="0"/>
                <a:cs typeface="Tahoma" pitchFamily="34" charset="0"/>
              </a:rPr>
              <a:t>: </a:t>
            </a:r>
            <a:endParaRPr lang="cs-CZ" altLang="cs-CZ" sz="2800" b="1" dirty="0">
              <a:solidFill>
                <a:srgbClr val="C0000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200" b="1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Особље за образовање одраслих</a:t>
            </a:r>
            <a:r>
              <a:rPr lang="cs-CZ" altLang="cs-CZ" sz="2200" b="1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cs-CZ" altLang="cs-CZ" sz="2200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(</a:t>
            </a:r>
            <a:r>
              <a:rPr lang="sr-Cyrl-RS" altLang="cs-CZ" sz="2200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формално, неформално; с пола радног времена или са пуним радним временом)</a:t>
            </a:r>
            <a:endParaRPr lang="cs-CZ" altLang="cs-CZ" sz="2200" dirty="0">
              <a:solidFill>
                <a:srgbClr val="0070C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2000" dirty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→ </a:t>
            </a:r>
            <a:r>
              <a:rPr lang="sr-Cyrl-RS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наставници и предавачи</a:t>
            </a:r>
            <a:r>
              <a:rPr lang="cs-CZ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, </a:t>
            </a:r>
            <a:r>
              <a:rPr lang="sr-Cyrl-RS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руководиоци организација (управљање), особље које ради са одраслима који имају посебне потребе у образовању, каријерни саветници, надзорници...)</a:t>
            </a:r>
            <a:endParaRPr lang="cs-CZ" altLang="cs-CZ" sz="2000" dirty="0">
              <a:solidFill>
                <a:srgbClr val="00B0F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s-CZ" altLang="cs-CZ" sz="2200" dirty="0">
              <a:solidFill>
                <a:srgbClr val="0070C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200" b="1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Ученици у образовању одраслих</a:t>
            </a:r>
            <a:endParaRPr lang="cs-CZ" altLang="cs-CZ" sz="2200" b="1" dirty="0">
              <a:solidFill>
                <a:srgbClr val="0070C0"/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7172" name="Obdélník 7"/>
          <p:cNvSpPr>
            <a:spLocks noChangeArrowheads="1"/>
          </p:cNvSpPr>
          <p:nvPr/>
        </p:nvSpPr>
        <p:spPr bwMode="auto">
          <a:xfrm>
            <a:off x="2771775" y="4868863"/>
            <a:ext cx="5903913" cy="20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800" b="1" dirty="0" smtClean="0">
                <a:solidFill>
                  <a:srgbClr val="C00000"/>
                </a:solidFill>
                <a:latin typeface="Calibri" pitchFamily="34" charset="0"/>
                <a:cs typeface="Tahoma" pitchFamily="34" charset="0"/>
              </a:rPr>
              <a:t>Организације</a:t>
            </a:r>
            <a:r>
              <a:rPr lang="cs-CZ" altLang="cs-CZ" sz="2800" b="1" dirty="0" smtClean="0">
                <a:solidFill>
                  <a:srgbClr val="C00000"/>
                </a:solidFill>
                <a:latin typeface="Calibri" pitchFamily="34" charset="0"/>
                <a:cs typeface="Tahoma" pitchFamily="34" charset="0"/>
              </a:rPr>
              <a:t>:</a:t>
            </a:r>
            <a:endParaRPr lang="cs-CZ" altLang="cs-CZ" sz="2800" b="1" dirty="0">
              <a:solidFill>
                <a:srgbClr val="C0000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cs-CZ" sz="2200" b="1" dirty="0" smtClean="0">
                <a:solidFill>
                  <a:srgbClr val="0070C0"/>
                </a:solidFill>
                <a:latin typeface="Calibri" pitchFamily="34" charset="0"/>
                <a:cs typeface="Tahoma" pitchFamily="34" charset="0"/>
              </a:rPr>
              <a:t>Организације које нуде програме за образовање одраслих</a:t>
            </a:r>
            <a:endParaRPr lang="cs-CZ" altLang="cs-CZ" sz="2200" b="1" dirty="0">
              <a:solidFill>
                <a:srgbClr val="0070C0"/>
              </a:solidFill>
              <a:latin typeface="Calibri" pitchFamily="34" charset="0"/>
              <a:cs typeface="Tahoma" pitchFamily="34" charset="0"/>
            </a:endParaRPr>
          </a:p>
          <a:p>
            <a:pPr marL="342900" indent="-342900" defTabSz="449263" eaLnBrk="0" hangingPunct="0">
              <a:lnSpc>
                <a:spcPct val="90000"/>
              </a:lnSpc>
              <a:spcBef>
                <a:spcPct val="20000"/>
              </a:spcBef>
              <a:buClr>
                <a:srgbClr val="BD0707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cs-CZ" altLang="cs-CZ" sz="2000" dirty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→ </a:t>
            </a:r>
            <a:r>
              <a:rPr lang="sr-Cyrl-RS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НВО, школе, културни центри, библиотеке, </a:t>
            </a:r>
            <a:r>
              <a:rPr lang="cs-CZ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NGOs</a:t>
            </a:r>
            <a:r>
              <a:rPr lang="cs-CZ" altLang="cs-CZ" sz="2000" dirty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, schools, cultural centres, libraries, </a:t>
            </a:r>
            <a:r>
              <a:rPr lang="sr-Cyrl-RS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универзитети за треће доба (</a:t>
            </a:r>
            <a:r>
              <a:rPr lang="cs-CZ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U3A</a:t>
            </a:r>
            <a:r>
              <a:rPr lang="sr-Cyrl-RS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)</a:t>
            </a:r>
            <a:r>
              <a:rPr lang="cs-CZ" altLang="cs-CZ" sz="2000" dirty="0" smtClean="0">
                <a:solidFill>
                  <a:srgbClr val="00B0F0"/>
                </a:solidFill>
                <a:latin typeface="Calibri" pitchFamily="34" charset="0"/>
                <a:cs typeface="Tahoma" pitchFamily="34" charset="0"/>
              </a:rPr>
              <a:t>…</a:t>
            </a:r>
            <a:endParaRPr lang="cs-CZ" altLang="cs-CZ" sz="1600" dirty="0">
              <a:solidFill>
                <a:srgbClr val="00B0F0"/>
              </a:solidFill>
              <a:latin typeface="Calibri" pitchFamily="34" charset="0"/>
              <a:cs typeface="Tahoma" pitchFamily="34" charset="0"/>
            </a:endParaRPr>
          </a:p>
        </p:txBody>
      </p:sp>
      <p:pic>
        <p:nvPicPr>
          <p:cNvPr id="7173" name="Obrázek 11" descr="figurky člověč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4025" y="2205038"/>
            <a:ext cx="1924050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2" descr="figurky_leskle(1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5229225"/>
            <a:ext cx="12700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>
          <a:xfrm>
            <a:off x="323850" y="115888"/>
            <a:ext cx="8362950" cy="1301750"/>
          </a:xfrm>
        </p:spPr>
        <p:txBody>
          <a:bodyPr/>
          <a:lstStyle/>
          <a:p>
            <a:pPr algn="l"/>
            <a:r>
              <a:rPr lang="sr-Cyrl-RS" altLang="cs-CZ" dirty="0" smtClean="0">
                <a:solidFill>
                  <a:srgbClr val="C00000"/>
                </a:solidFill>
              </a:rPr>
              <a:t>ГРУНДТВИГ за појединце</a:t>
            </a:r>
            <a:r>
              <a:rPr lang="cs-CZ" altLang="cs-CZ" dirty="0" smtClean="0">
                <a:solidFill>
                  <a:srgbClr val="C00000"/>
                </a:solidFill>
              </a:rPr>
              <a:t/>
            </a:r>
            <a:br>
              <a:rPr lang="cs-CZ" altLang="cs-CZ" dirty="0" smtClean="0">
                <a:solidFill>
                  <a:srgbClr val="C00000"/>
                </a:solidFill>
              </a:rPr>
            </a:br>
            <a:r>
              <a:rPr lang="cs-CZ" altLang="cs-CZ" sz="3600" dirty="0" smtClean="0">
                <a:solidFill>
                  <a:srgbClr val="C00000"/>
                </a:solidFill>
              </a:rPr>
              <a:t>→ </a:t>
            </a:r>
            <a:r>
              <a:rPr lang="sr-Cyrl-RS" altLang="cs-CZ" sz="3600" dirty="0" smtClean="0">
                <a:solidFill>
                  <a:srgbClr val="C00000"/>
                </a:solidFill>
              </a:rPr>
              <a:t>особље за образовање одраслих</a:t>
            </a:r>
            <a:endParaRPr lang="cs-CZ" altLang="cs-CZ" dirty="0" smtClean="0"/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285750" y="1484313"/>
            <a:ext cx="8389938" cy="4752975"/>
          </a:xfrm>
        </p:spPr>
        <p:txBody>
          <a:bodyPr/>
          <a:lstStyle/>
          <a:p>
            <a:pPr>
              <a:buClr>
                <a:srgbClr val="C00000"/>
              </a:buClr>
              <a:buFontTx/>
              <a:buNone/>
              <a:defRPr/>
            </a:pP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A) </a:t>
            </a:r>
            <a:r>
              <a:rPr lang="sr-Cyrl-RS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Наменски курсеви (обука) </a:t>
            </a:r>
            <a:r>
              <a:rPr lang="cs-CZ" sz="1800" b="1" dirty="0" smtClean="0">
                <a:solidFill>
                  <a:schemeClr val="accent1">
                    <a:lumMod val="75000"/>
                  </a:schemeClr>
                </a:solidFill>
                <a:cs typeface="Tahoma" pitchFamily="34" charset="0"/>
              </a:rPr>
              <a:t>–</a:t>
            </a:r>
            <a:r>
              <a:rPr lang="sr-Cyrl-RS" sz="1800" b="1" dirty="0" smtClean="0">
                <a:solidFill>
                  <a:srgbClr val="0070C0"/>
                </a:solidFill>
                <a:cs typeface="Tahoma" pitchFamily="34" charset="0"/>
              </a:rPr>
              <a:t>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обука у иностранству (практична обука, саветовање, вештина управљања...)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pitchFamily="34" charset="0"/>
              <a:buNone/>
              <a:defRPr/>
            </a:pP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→  5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дана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– 6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недеља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pitchFamily="34" charset="0"/>
              <a:buNone/>
              <a:defRPr/>
            </a:pPr>
            <a:endParaRPr lang="cs-CZ" sz="9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Tx/>
              <a:buNone/>
              <a:defRPr/>
            </a:pP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B) </a:t>
            </a:r>
            <a:r>
              <a:rPr lang="sr-Cyrl-RS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Посете и размене</a:t>
            </a:r>
            <a:r>
              <a:rPr lang="cs-CZ" sz="1800" b="1" dirty="0" smtClean="0">
                <a:solidFill>
                  <a:srgbClr val="0070C0"/>
                </a:solidFill>
                <a:cs typeface="Tahoma" pitchFamily="34" charset="0"/>
              </a:rPr>
              <a:t>: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период учења посла “из сенке” у некој организацији у иностранству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Tx/>
              <a:buNone/>
              <a:defRPr/>
            </a:pP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→ 5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дана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–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12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недеља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Tx/>
              <a:buNone/>
              <a:defRPr/>
            </a:pPr>
            <a:endParaRPr lang="cs-CZ" sz="900" dirty="0" smtClean="0">
              <a:solidFill>
                <a:srgbClr val="0070C0"/>
              </a:solidFill>
              <a:cs typeface="Tahoma" pitchFamily="34" charset="0"/>
            </a:endParaRPr>
          </a:p>
          <a:p>
            <a:pPr algn="just">
              <a:buClr>
                <a:srgbClr val="C00000"/>
              </a:buClr>
              <a:buFont typeface="Arial" charset="0"/>
              <a:buNone/>
              <a:defRPr/>
            </a:pP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C) </a:t>
            </a:r>
            <a:r>
              <a:rPr lang="sr-Cyrl-RS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Конференције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–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релевантне за образовање одраслих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(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у иностранству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)</a:t>
            </a:r>
          </a:p>
          <a:p>
            <a:pPr algn="just">
              <a:buClr>
                <a:srgbClr val="C00000"/>
              </a:buClr>
              <a:buFont typeface="Arial" charset="0"/>
              <a:buNone/>
              <a:defRPr/>
            </a:pPr>
            <a:endParaRPr lang="cs-CZ" sz="9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Tx/>
              <a:buNone/>
              <a:defRPr/>
            </a:pPr>
            <a:r>
              <a:rPr lang="cs-CZ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D) </a:t>
            </a:r>
            <a:r>
              <a:rPr lang="sr-Cyrl-RS" sz="18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Асистирање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–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потпуна интеграција у матичну организацију</a:t>
            </a:r>
          </a:p>
          <a:p>
            <a:pPr>
              <a:buClr>
                <a:srgbClr val="C00000"/>
              </a:buClr>
              <a:buFontTx/>
              <a:buNone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у иностранству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(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пуна одговорност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)</a:t>
            </a:r>
          </a:p>
          <a:p>
            <a:pPr>
              <a:buClr>
                <a:srgbClr val="C00000"/>
              </a:buClr>
              <a:buFont typeface="Arial" charset="0"/>
              <a:buNone/>
              <a:defRPr/>
            </a:pP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→ 13–45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недеља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charset="0"/>
              <a:buNone/>
              <a:defRPr/>
            </a:pPr>
            <a:r>
              <a:rPr lang="cs-CZ" sz="2000" dirty="0" smtClean="0">
                <a:solidFill>
                  <a:srgbClr val="0070C0"/>
                </a:solidFill>
                <a:cs typeface="Tahoma" pitchFamily="34" charset="0"/>
              </a:rPr>
              <a:t>                                                                                                         </a:t>
            </a:r>
            <a:endParaRPr lang="cs-CZ" sz="2400" i="1" dirty="0" smtClean="0">
              <a:solidFill>
                <a:srgbClr val="00B0F0"/>
              </a:solidFill>
              <a:cs typeface="Tahoma" pitchFamily="34" charset="0"/>
            </a:endParaRPr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6429388" y="6065838"/>
            <a:ext cx="2449512" cy="792162"/>
          </a:xfrm>
        </p:spPr>
        <p:txBody>
          <a:bodyPr/>
          <a:lstStyle/>
          <a:p>
            <a:pPr algn="ctr">
              <a:defRPr/>
            </a:pPr>
            <a:r>
              <a:rPr lang="cs-CZ" sz="1600" i="1" dirty="0" smtClean="0">
                <a:solidFill>
                  <a:srgbClr val="00B0F0"/>
                </a:solidFill>
              </a:rPr>
              <a:t>Kateřina Laňková</a:t>
            </a:r>
          </a:p>
          <a:p>
            <a:pPr algn="ctr">
              <a:defRPr/>
            </a:pPr>
            <a:r>
              <a:rPr lang="cs-CZ" i="1" dirty="0" err="1" smtClean="0">
                <a:solidFill>
                  <a:srgbClr val="00B0F0"/>
                </a:solidFill>
              </a:rPr>
              <a:t>Assistentship</a:t>
            </a:r>
            <a:r>
              <a:rPr lang="cs-CZ" i="1" dirty="0" smtClean="0">
                <a:solidFill>
                  <a:srgbClr val="00B0F0"/>
                </a:solidFill>
              </a:rPr>
              <a:t> in </a:t>
            </a:r>
            <a:r>
              <a:rPr lang="cs-CZ" i="1" dirty="0" err="1" smtClean="0">
                <a:solidFill>
                  <a:srgbClr val="00B0F0"/>
                </a:solidFill>
              </a:rPr>
              <a:t>Miroir</a:t>
            </a:r>
            <a:r>
              <a:rPr lang="cs-CZ" i="1" dirty="0" smtClean="0">
                <a:solidFill>
                  <a:srgbClr val="00B0F0"/>
                </a:solidFill>
              </a:rPr>
              <a:t> </a:t>
            </a:r>
            <a:r>
              <a:rPr lang="cs-CZ" i="1" dirty="0" err="1" smtClean="0">
                <a:solidFill>
                  <a:srgbClr val="00B0F0"/>
                </a:solidFill>
              </a:rPr>
              <a:t>Vagabond</a:t>
            </a:r>
            <a:r>
              <a:rPr lang="cs-CZ" i="1" dirty="0" smtClean="0">
                <a:solidFill>
                  <a:srgbClr val="00B0F0"/>
                </a:solidFill>
              </a:rPr>
              <a:t> (</a:t>
            </a:r>
            <a:r>
              <a:rPr lang="cs-CZ" i="1" dirty="0" err="1" smtClean="0">
                <a:solidFill>
                  <a:srgbClr val="00B0F0"/>
                </a:solidFill>
              </a:rPr>
              <a:t>Belgium</a:t>
            </a:r>
            <a:r>
              <a:rPr lang="cs-CZ" i="1" dirty="0" smtClean="0">
                <a:solidFill>
                  <a:srgbClr val="00B0F0"/>
                </a:solidFill>
              </a:rPr>
              <a:t>, </a:t>
            </a:r>
            <a:r>
              <a:rPr lang="cs-CZ" i="1" dirty="0" err="1" smtClean="0">
                <a:solidFill>
                  <a:srgbClr val="00B0F0"/>
                </a:solidFill>
              </a:rPr>
              <a:t>Brussels</a:t>
            </a:r>
            <a:r>
              <a:rPr lang="cs-CZ" i="1" dirty="0" smtClean="0">
                <a:solidFill>
                  <a:srgbClr val="00B0F0"/>
                </a:solidFill>
              </a:rPr>
              <a:t>)</a:t>
            </a:r>
          </a:p>
        </p:txBody>
      </p:sp>
      <p:pic>
        <p:nvPicPr>
          <p:cNvPr id="8197" name="Obrázek 5"/>
          <p:cNvPicPr>
            <a:picLocks noChangeAspect="1" noChangeArrowheads="1"/>
          </p:cNvPicPr>
          <p:nvPr/>
        </p:nvPicPr>
        <p:blipFill>
          <a:blip r:embed="rId3"/>
          <a:srcRect l="8568" t="14" r="8597" b="4185"/>
          <a:stretch>
            <a:fillRect/>
          </a:stretch>
        </p:blipFill>
        <p:spPr bwMode="auto">
          <a:xfrm>
            <a:off x="6572264" y="4143380"/>
            <a:ext cx="2466975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0825" y="1125538"/>
            <a:ext cx="8642350" cy="5732462"/>
          </a:xfrm>
        </p:spPr>
        <p:txBody>
          <a:bodyPr/>
          <a:lstStyle/>
          <a:p>
            <a:pPr>
              <a:buClr>
                <a:srgbClr val="C00000"/>
              </a:buClr>
              <a:buFontTx/>
              <a:buNone/>
              <a:defRPr/>
            </a:pPr>
            <a:r>
              <a:rPr lang="cs-CZ" sz="2800" b="1" u="sng" dirty="0" smtClean="0">
                <a:solidFill>
                  <a:srgbClr val="0070C0"/>
                </a:solidFill>
                <a:cs typeface="Tahoma" pitchFamily="34" charset="0"/>
              </a:rPr>
              <a:t>A) </a:t>
            </a:r>
            <a:r>
              <a:rPr lang="sr-Cyrl-RS" sz="2800" b="1" u="sng" dirty="0" smtClean="0">
                <a:solidFill>
                  <a:srgbClr val="0070C0"/>
                </a:solidFill>
                <a:cs typeface="Tahoma" pitchFamily="34" charset="0"/>
              </a:rPr>
              <a:t>Организација радионица за иностране учеснике у државама обухваћеним Програмом целоживотног учења</a:t>
            </a:r>
            <a:endParaRPr lang="cs-CZ" sz="1000" b="1" u="sng" dirty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Обука кадрова који раде </a:t>
            </a:r>
            <a:r>
              <a:rPr lang="sr-Cyrl-RS" sz="1800" b="1" dirty="0" smtClean="0">
                <a:solidFill>
                  <a:srgbClr val="0070C0"/>
                </a:solidFill>
                <a:cs typeface="Tahoma" pitchFamily="34" charset="0"/>
              </a:rPr>
              <a:t>искључиво на питањима писмености</a:t>
            </a:r>
            <a:endParaRPr lang="cs-CZ" sz="1800" b="1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Повезивање професионалаца на пољу писмености одраслих = унапредити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одређена знања за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пренос вештина писмености на одрасле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5–10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дана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; </a:t>
            </a:r>
            <a:r>
              <a:rPr lang="cs-CZ" sz="1800" dirty="0">
                <a:solidFill>
                  <a:srgbClr val="0070C0"/>
                </a:solidFill>
                <a:cs typeface="Tahoma" pitchFamily="34" charset="0"/>
              </a:rPr>
              <a:t>10–20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учесника из држава обухваћених </a:t>
            </a:r>
            <a:r>
              <a:rPr lang="cs-CZ" sz="1800" dirty="0" smtClean="0">
                <a:solidFill>
                  <a:srgbClr val="0070C0"/>
                </a:solidFill>
                <a:cs typeface="Tahoma" pitchFamily="34" charset="0"/>
              </a:rPr>
              <a:t>LLP</a:t>
            </a:r>
            <a:endParaRPr lang="cs-CZ" sz="2000" b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0" indent="0">
              <a:buClr>
                <a:srgbClr val="C00000"/>
              </a:buClr>
              <a:buFont typeface="Arial" charset="0"/>
              <a:buNone/>
              <a:defRPr/>
            </a:pPr>
            <a:endParaRPr lang="cs-CZ" sz="1100" b="1" dirty="0" smtClean="0">
              <a:solidFill>
                <a:srgbClr val="00B0F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Arial" charset="0"/>
              <a:buNone/>
              <a:defRPr/>
            </a:pPr>
            <a:r>
              <a:rPr lang="sr-Cyrl-RS" sz="20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Циљна група</a:t>
            </a:r>
            <a:r>
              <a:rPr lang="cs-CZ" sz="20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: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Наставници писмености за одрасле, учитељи и тренери поменутих </a:t>
            </a: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наставника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Руководиоци и администрација организација које нуде програме писмености за одрасле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r-Cyrl-RS" sz="1800" dirty="0" smtClean="0">
                <a:solidFill>
                  <a:srgbClr val="0070C0"/>
                </a:solidFill>
                <a:cs typeface="Tahoma" pitchFamily="34" charset="0"/>
              </a:rPr>
              <a:t>Други наставнички кадар у процесу писмености одраслих</a:t>
            </a:r>
            <a:endParaRPr lang="cs-CZ" sz="18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0" indent="0">
              <a:buClr>
                <a:srgbClr val="C00000"/>
              </a:buClr>
              <a:buFont typeface="Arial" charset="0"/>
              <a:buNone/>
              <a:defRPr/>
            </a:pP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0" indent="0">
              <a:buClr>
                <a:srgbClr val="C00000"/>
              </a:buClr>
              <a:buFont typeface="Arial" charset="0"/>
              <a:buNone/>
              <a:defRPr/>
            </a:pP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→ </a:t>
            </a:r>
            <a:r>
              <a:rPr lang="sr-Cyrl-RS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КАТАЛОГ РАДИОНИЦА ПРОГРАМА ГРУНДТВИГ  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2013/2014 </a:t>
            </a:r>
            <a:endParaRPr lang="sr-Cyrl-RS" sz="2200" b="1" dirty="0" smtClean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marL="0" indent="0">
              <a:buClr>
                <a:srgbClr val="C00000"/>
              </a:buClr>
              <a:buFont typeface="Arial" charset="0"/>
              <a:buNone/>
              <a:defRPr/>
            </a:pP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(</a:t>
            </a:r>
            <a:r>
              <a:rPr lang="sr-Cyrl-RS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вебсајт Европске комисије</a:t>
            </a:r>
            <a:r>
              <a:rPr lang="cs-CZ" sz="2200" b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)</a:t>
            </a:r>
            <a:endParaRPr lang="cs-CZ" sz="2200" b="1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marL="0" indent="0"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7993062" cy="1009650"/>
          </a:xfrm>
        </p:spPr>
        <p:txBody>
          <a:bodyPr/>
          <a:lstStyle/>
          <a:p>
            <a:pPr algn="l">
              <a:defRPr/>
            </a:pPr>
            <a:r>
              <a:rPr lang="sr-Cyrl-RS" dirty="0" smtClean="0">
                <a:solidFill>
                  <a:srgbClr val="C00000"/>
                </a:solidFill>
              </a:rPr>
              <a:t>ГРУНДТВИГ за организације</a:t>
            </a:r>
            <a:r>
              <a:rPr lang="cs-CZ" dirty="0" smtClean="0">
                <a:solidFill>
                  <a:srgbClr val="C00000"/>
                </a:solidFill>
              </a:rPr>
              <a:t>    </a:t>
            </a:r>
            <a:endParaRPr lang="cs-CZ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20" name="Obrázek 5" descr="worksho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75" y="5949950"/>
            <a:ext cx="80168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179388" y="0"/>
            <a:ext cx="8507412" cy="1417638"/>
          </a:xfrm>
        </p:spPr>
        <p:txBody>
          <a:bodyPr/>
          <a:lstStyle/>
          <a:p>
            <a:pPr algn="l"/>
            <a:r>
              <a:rPr lang="sr-Cyrl-RS" dirty="0" smtClean="0">
                <a:solidFill>
                  <a:srgbClr val="C00000"/>
                </a:solidFill>
              </a:rPr>
              <a:t>ГРУНДТВИГ за организације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endParaRPr lang="cs-CZ" altLang="cs-CZ" dirty="0" smtClean="0"/>
          </a:p>
        </p:txBody>
      </p:sp>
      <p:sp>
        <p:nvSpPr>
          <p:cNvPr id="1024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96975"/>
            <a:ext cx="6264275" cy="4929188"/>
          </a:xfrm>
        </p:spPr>
        <p:txBody>
          <a:bodyPr/>
          <a:lstStyle/>
          <a:p>
            <a:pPr marL="319088" indent="-319088" eaLnBrk="1" hangingPunct="1">
              <a:buClr>
                <a:srgbClr val="BD0707"/>
              </a:buClr>
              <a:buFontTx/>
              <a:buNone/>
            </a:pP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B) </a:t>
            </a:r>
            <a:r>
              <a:rPr lang="sr-Cyrl-RS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Партнерство у учењу</a:t>
            </a: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marL="319088" indent="-319088" eaLnBrk="1" hangingPunct="1">
              <a:buClr>
                <a:srgbClr val="BD0707"/>
              </a:buClr>
              <a:buFontTx/>
              <a:buNone/>
            </a:pPr>
            <a:endParaRPr lang="cs-CZ" altLang="cs-CZ" sz="2200" b="1" u="sng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Мала сарадња наставика и ученика из најмање 3 државе Програма целоживотног учења на пољу образовања одраслих</a:t>
            </a:r>
          </a:p>
          <a:p>
            <a:pPr marL="319088" indent="-319088" eaLnBrk="1" hangingPunct="1">
              <a:buClr>
                <a:srgbClr val="BD0707"/>
              </a:buClr>
            </a:pPr>
            <a:r>
              <a:rPr lang="cs-CZ" altLang="cs-CZ" sz="2000" dirty="0" smtClean="0">
                <a:solidFill>
                  <a:srgbClr val="0070C0"/>
                </a:solidFill>
                <a:cs typeface="Tahoma" pitchFamily="34" charset="0"/>
              </a:rPr>
              <a:t>2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године је период за пројекте</a:t>
            </a:r>
            <a:endParaRPr lang="cs-CZ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циљеви</a:t>
            </a:r>
            <a:r>
              <a:rPr lang="cs-CZ" altLang="cs-CZ" sz="2000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Размена искустава, праксе и метода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</a:pPr>
            <a:r>
              <a:rPr lang="cs-CZ" altLang="cs-CZ" sz="1800" dirty="0" smtClean="0">
                <a:solidFill>
                  <a:srgbClr val="00B0F0"/>
                </a:solidFill>
                <a:cs typeface="Tahoma" pitchFamily="34" charset="0"/>
              </a:rPr>
              <a:t>     = </a:t>
            </a: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процес сарадње пре него конктретан продукт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Увести у праксу нове организационе или предагошке приступе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Сарадња са разним телима на локалном нивоу (органи власти, социјалне службе, удружења и предузећа)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11863" y="1557338"/>
            <a:ext cx="2952750" cy="45688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cs-CZ" dirty="0" smtClean="0"/>
          </a:p>
          <a:p>
            <a:pPr>
              <a:buFont typeface="Arial" charset="0"/>
              <a:buNone/>
              <a:defRPr/>
            </a:pPr>
            <a:endParaRPr lang="cs-CZ" dirty="0" smtClean="0"/>
          </a:p>
          <a:p>
            <a:pPr>
              <a:buFont typeface="Arial" charset="0"/>
              <a:buNone/>
              <a:defRPr/>
            </a:pPr>
            <a:endParaRPr lang="cs-CZ" dirty="0" smtClean="0"/>
          </a:p>
          <a:p>
            <a:pPr>
              <a:buFont typeface="Arial" charset="0"/>
              <a:buNone/>
              <a:defRPr/>
            </a:pPr>
            <a:endParaRPr lang="cs-CZ" dirty="0" smtClean="0"/>
          </a:p>
          <a:p>
            <a:pPr>
              <a:buFont typeface="Arial" charset="0"/>
              <a:buNone/>
              <a:defRPr/>
            </a:pPr>
            <a:endParaRPr lang="cs-CZ" sz="1000" dirty="0" smtClean="0"/>
          </a:p>
          <a:p>
            <a:pPr>
              <a:buFont typeface="Arial" charset="0"/>
              <a:buNone/>
              <a:defRPr/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      „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Networking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migrant 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women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endParaRPr lang="cs-CZ" sz="14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cs-CZ" sz="1400" i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European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contact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group</a:t>
            </a:r>
            <a:endParaRPr lang="cs-CZ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                in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the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Czech</a:t>
            </a:r>
            <a:r>
              <a:rPr lang="cs-CZ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400" dirty="0" err="1" smtClean="0">
                <a:solidFill>
                  <a:schemeClr val="accent6">
                    <a:lumMod val="75000"/>
                  </a:schemeClr>
                </a:solidFill>
              </a:rPr>
              <a:t>Republic</a:t>
            </a:r>
            <a:endParaRPr lang="cs-CZ" sz="15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charset="0"/>
              <a:buNone/>
              <a:defRPr/>
            </a:pPr>
            <a:endParaRPr lang="cs-CZ" sz="15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2">
            <a:lum bright="12000" contrast="4000"/>
          </a:blip>
          <a:srcRect l="14398" t="22910" r="24089" b="18037"/>
          <a:stretch>
            <a:fillRect/>
          </a:stretch>
        </p:blipFill>
        <p:spPr bwMode="auto">
          <a:xfrm>
            <a:off x="6186488" y="2128838"/>
            <a:ext cx="2546350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179388" y="0"/>
            <a:ext cx="8507412" cy="1417638"/>
          </a:xfrm>
        </p:spPr>
        <p:txBody>
          <a:bodyPr/>
          <a:lstStyle/>
          <a:p>
            <a:pPr algn="l"/>
            <a:r>
              <a:rPr lang="sr-Cyrl-RS" dirty="0" smtClean="0">
                <a:solidFill>
                  <a:srgbClr val="C00000"/>
                </a:solidFill>
              </a:rPr>
              <a:t>ГРУНДТВИГ за организације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endParaRPr lang="cs-CZ" altLang="cs-CZ" dirty="0" smtClean="0"/>
          </a:p>
        </p:txBody>
      </p:sp>
      <p:sp>
        <p:nvSpPr>
          <p:cNvPr id="11267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96975"/>
            <a:ext cx="8640762" cy="4929188"/>
          </a:xfrm>
        </p:spPr>
        <p:txBody>
          <a:bodyPr/>
          <a:lstStyle/>
          <a:p>
            <a:pPr marL="319088" indent="-319088" eaLnBrk="1" hangingPunct="1">
              <a:buClr>
                <a:srgbClr val="BD0707"/>
              </a:buClr>
              <a:buFontTx/>
              <a:buNone/>
            </a:pP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C) </a:t>
            </a:r>
            <a:r>
              <a:rPr lang="sr-Cyrl-RS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Мултилатерални пројекти</a:t>
            </a: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marL="319088" indent="-319088" eaLnBrk="1" hangingPunct="1">
              <a:buClr>
                <a:srgbClr val="BD0707"/>
              </a:buClr>
              <a:buFontTx/>
              <a:buNone/>
            </a:pPr>
            <a:endParaRPr lang="cs-CZ" altLang="cs-CZ" sz="1000" b="1" u="sng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Крупни пројекти сарадње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најмање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3 партнера</a:t>
            </a:r>
            <a:endParaRPr lang="cs-CZ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</a:pPr>
            <a:r>
              <a:rPr lang="cs-CZ" altLang="cs-CZ" sz="2000" dirty="0" smtClean="0">
                <a:solidFill>
                  <a:srgbClr val="0070C0"/>
                </a:solidFill>
                <a:cs typeface="Tahoma" pitchFamily="34" charset="0"/>
              </a:rPr>
              <a:t>1–3  </a:t>
            </a: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године је период пројеката</a:t>
            </a:r>
            <a:endParaRPr lang="cs-CZ" alt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циљеви</a:t>
            </a:r>
            <a:r>
              <a:rPr lang="cs-CZ" altLang="cs-CZ" sz="2000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Унапређење система образовања одраслих на нивоу система/планова/политике (компаративне анализе, развој квалитативних и статистичких показатеља, алата и база података примера добре праксе на пољима формалног и неформалног образовања одраслих</a:t>
            </a:r>
            <a:r>
              <a:rPr lang="cs-CZ" altLang="cs-CZ" sz="1800" dirty="0" smtClean="0">
                <a:solidFill>
                  <a:srgbClr val="00B0F0"/>
                </a:solidFill>
                <a:cs typeface="Tahoma" pitchFamily="34" charset="0"/>
              </a:rPr>
              <a:t>)</a:t>
            </a: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Стварање и дисеминација иновативних наставних планова, методологија и модула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Иновативне иницијативе за образовање едукатора одраслих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</a:pPr>
            <a:r>
              <a:rPr lang="sr-Cyrl-RS" altLang="cs-CZ" sz="1800" dirty="0" smtClean="0">
                <a:solidFill>
                  <a:srgbClr val="00B0F0"/>
                </a:solidFill>
                <a:cs typeface="Tahoma" pitchFamily="34" charset="0"/>
              </a:rPr>
              <a:t>Унапређење приступа могућностима образовања одраслих (развој вишенаменских образовних центара, мрежа организација за едукацију...)</a:t>
            </a:r>
            <a:endParaRPr lang="cs-CZ" altLang="cs-CZ" sz="1800" dirty="0" smtClean="0">
              <a:solidFill>
                <a:srgbClr val="00B0F0"/>
              </a:solidFill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179388" y="0"/>
            <a:ext cx="8507412" cy="1417638"/>
          </a:xfrm>
        </p:spPr>
        <p:txBody>
          <a:bodyPr/>
          <a:lstStyle/>
          <a:p>
            <a:pPr algn="l"/>
            <a:r>
              <a:rPr lang="sr-Cyrl-RS" dirty="0" smtClean="0">
                <a:solidFill>
                  <a:srgbClr val="C00000"/>
                </a:solidFill>
              </a:rPr>
              <a:t>ГРУНДТВИГ за организације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endParaRPr lang="cs-CZ" altLang="cs-CZ" dirty="0" smtClean="0"/>
          </a:p>
        </p:txBody>
      </p:sp>
      <p:sp>
        <p:nvSpPr>
          <p:cNvPr id="13315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1196975"/>
            <a:ext cx="8640762" cy="4929188"/>
          </a:xfrm>
        </p:spPr>
        <p:txBody>
          <a:bodyPr/>
          <a:lstStyle/>
          <a:p>
            <a:pPr marL="0" indent="0" eaLnBrk="1" hangingPunct="1">
              <a:buClr>
                <a:srgbClr val="BD0707"/>
              </a:buClr>
              <a:buFont typeface="Arial" charset="0"/>
              <a:buNone/>
              <a:defRPr/>
            </a:pP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D) </a:t>
            </a:r>
            <a:r>
              <a:rPr lang="sr-Cyrl-RS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Мреже</a:t>
            </a:r>
            <a:r>
              <a:rPr lang="cs-CZ" altLang="cs-CZ" sz="3200" b="1" u="sng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eaLnBrk="1" hangingPunct="1">
              <a:buClr>
                <a:srgbClr val="BD0707"/>
              </a:buClr>
              <a:buFont typeface="Arial" panose="020B0604020202020204" pitchFamily="34" charset="0"/>
              <a:buChar char="•"/>
              <a:defRPr/>
            </a:pPr>
            <a:r>
              <a:rPr lang="sr-Cyrl-RS" altLang="cs-CZ" sz="2000" dirty="0" smtClean="0">
                <a:solidFill>
                  <a:srgbClr val="0070C0"/>
                </a:solidFill>
                <a:cs typeface="Tahoma" pitchFamily="34" charset="0"/>
              </a:rPr>
              <a:t>Веома велики пројекти сарадње коју чине најмање 10 партнера</a:t>
            </a:r>
            <a:endParaRPr lang="cs-CZ" altLang="cs-CZ" sz="2000" b="1" u="sng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0" indent="0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altLang="cs-CZ" sz="2000" b="1" u="sng" dirty="0">
              <a:solidFill>
                <a:srgbClr val="0070C0"/>
              </a:solidFill>
              <a:cs typeface="Tahoma" pitchFamily="34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2000" b="1" dirty="0" smtClean="0">
                <a:solidFill>
                  <a:srgbClr val="0070C0"/>
                </a:solidFill>
              </a:rPr>
              <a:t>→</a:t>
            </a:r>
            <a:r>
              <a:rPr lang="cs-CZ" sz="2000" b="1" dirty="0" smtClean="0">
                <a:solidFill>
                  <a:srgbClr val="0070C0"/>
                </a:solidFill>
              </a:rPr>
              <a:t> </a:t>
            </a:r>
            <a:r>
              <a:rPr lang="sr-Cyrl-RS" sz="2000" b="1" dirty="0" smtClean="0">
                <a:solidFill>
                  <a:srgbClr val="0070C0"/>
                </a:solidFill>
              </a:rPr>
              <a:t>Примери успешних мрежа</a:t>
            </a:r>
            <a:r>
              <a:rPr lang="en-US" sz="2000" b="1" dirty="0" smtClean="0">
                <a:solidFill>
                  <a:srgbClr val="0070C0"/>
                </a:solidFill>
              </a:rPr>
              <a:t>:</a:t>
            </a:r>
            <a:endParaRPr lang="cs-CZ" sz="2000" b="1" dirty="0" smtClean="0">
              <a:solidFill>
                <a:srgbClr val="0070C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en-US" sz="1000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DARE </a:t>
            </a:r>
            <a:r>
              <a:rPr lang="en-US" sz="1800" dirty="0">
                <a:solidFill>
                  <a:srgbClr val="00B0F0"/>
                </a:solidFill>
              </a:rPr>
              <a:t>- Democracy and human rights education in adult learning </a:t>
            </a:r>
          </a:p>
          <a:p>
            <a:pPr>
              <a:defRPr/>
            </a:pPr>
            <a:r>
              <a:rPr lang="en-US" sz="1800" b="1" dirty="0" err="1">
                <a:solidFill>
                  <a:srgbClr val="00B0F0"/>
                </a:solidFill>
              </a:rPr>
              <a:t>seVen</a:t>
            </a:r>
            <a:r>
              <a:rPr lang="en-US" sz="1800" dirty="0">
                <a:solidFill>
                  <a:srgbClr val="00B0F0"/>
                </a:solidFill>
              </a:rPr>
              <a:t> - Senior European Volunteers Exchange Network </a:t>
            </a: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European </a:t>
            </a:r>
            <a:r>
              <a:rPr lang="en-US" sz="1800" b="1" dirty="0" err="1">
                <a:solidFill>
                  <a:srgbClr val="00B0F0"/>
                </a:solidFill>
              </a:rPr>
              <a:t>InfoNet</a:t>
            </a:r>
            <a:r>
              <a:rPr lang="en-US" sz="1800" b="1" dirty="0">
                <a:solidFill>
                  <a:srgbClr val="00B0F0"/>
                </a:solidFill>
              </a:rPr>
              <a:t> Adult Education </a:t>
            </a:r>
            <a:r>
              <a:rPr lang="en-US" sz="1800" b="1" dirty="0" smtClean="0">
                <a:solidFill>
                  <a:srgbClr val="00B0F0"/>
                </a:solidFill>
              </a:rPr>
              <a:t>II</a:t>
            </a:r>
            <a:endParaRPr lang="en-US" sz="18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VALUE</a:t>
            </a:r>
            <a:r>
              <a:rPr lang="en-US" sz="1800" dirty="0">
                <a:solidFill>
                  <a:srgbClr val="00B0F0"/>
                </a:solidFill>
              </a:rPr>
              <a:t> - Volunteering &amp; Lifelong Learning in Universities in Europe </a:t>
            </a:r>
          </a:p>
          <a:p>
            <a:pPr>
              <a:defRPr/>
            </a:pPr>
            <a:r>
              <a:rPr lang="en-US" sz="1800" b="1" dirty="0" err="1">
                <a:solidFill>
                  <a:srgbClr val="00B0F0"/>
                </a:solidFill>
              </a:rPr>
              <a:t>Eur</a:t>
            </a:r>
            <a:r>
              <a:rPr lang="en-US" sz="1800" b="1" dirty="0">
                <a:solidFill>
                  <a:srgbClr val="00B0F0"/>
                </a:solidFill>
              </a:rPr>
              <a:t>-Alpha</a:t>
            </a:r>
            <a:r>
              <a:rPr lang="en-US" sz="1800" dirty="0">
                <a:solidFill>
                  <a:srgbClr val="00B0F0"/>
                </a:solidFill>
              </a:rPr>
              <a:t> – European Network for adult literacy and numeracy </a:t>
            </a: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GINCO </a:t>
            </a:r>
            <a:r>
              <a:rPr lang="en-US" sz="1800" dirty="0">
                <a:solidFill>
                  <a:srgbClr val="00B0F0"/>
                </a:solidFill>
              </a:rPr>
              <a:t>- Grundtvig International Network of Course </a:t>
            </a:r>
            <a:r>
              <a:rPr lang="en-US" sz="1800" dirty="0" err="1">
                <a:solidFill>
                  <a:srgbClr val="00B0F0"/>
                </a:solidFill>
              </a:rPr>
              <a:t>Organisers</a:t>
            </a:r>
            <a:r>
              <a:rPr lang="en-US" sz="1800" dirty="0">
                <a:solidFill>
                  <a:srgbClr val="00B0F0"/>
                </a:solidFill>
              </a:rPr>
              <a:t> </a:t>
            </a: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E-NLL</a:t>
            </a:r>
            <a:r>
              <a:rPr lang="en-US" sz="1800" dirty="0">
                <a:solidFill>
                  <a:srgbClr val="00B0F0"/>
                </a:solidFill>
              </a:rPr>
              <a:t> - Never Late to Learn! Promoting Opportunities for Learning in Later Life </a:t>
            </a: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The Learning </a:t>
            </a:r>
            <a:r>
              <a:rPr lang="en-US" sz="1800" b="1" dirty="0" smtClean="0">
                <a:solidFill>
                  <a:srgbClr val="00B0F0"/>
                </a:solidFill>
              </a:rPr>
              <a:t>Museum</a:t>
            </a:r>
            <a:endParaRPr lang="en-US" sz="18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DIALOGUE-Bridges between Research and Practice in ULLL </a:t>
            </a:r>
          </a:p>
          <a:p>
            <a:pPr>
              <a:defRPr/>
            </a:pPr>
            <a:r>
              <a:rPr lang="en-US" sz="1800" b="1" dirty="0">
                <a:solidFill>
                  <a:srgbClr val="00B0F0"/>
                </a:solidFill>
              </a:rPr>
              <a:t>European Network for Intergenerational </a:t>
            </a:r>
            <a:r>
              <a:rPr lang="en-US" sz="1800" b="1" dirty="0" smtClean="0">
                <a:solidFill>
                  <a:srgbClr val="00B0F0"/>
                </a:solidFill>
              </a:rPr>
              <a:t>Learning</a:t>
            </a:r>
            <a:endParaRPr lang="en-US" sz="1800" b="1" dirty="0">
              <a:solidFill>
                <a:srgbClr val="00B0F0"/>
              </a:solidFill>
            </a:endParaRPr>
          </a:p>
          <a:p>
            <a:pPr marL="0" indent="0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altLang="cs-CZ" sz="2000" dirty="0" smtClean="0">
              <a:solidFill>
                <a:srgbClr val="00B0F0"/>
              </a:solidFill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>
            <a:off x="250825" y="0"/>
            <a:ext cx="8435975" cy="1196975"/>
          </a:xfrm>
        </p:spPr>
        <p:txBody>
          <a:bodyPr/>
          <a:lstStyle/>
          <a:p>
            <a:pPr algn="l"/>
            <a:r>
              <a:rPr lang="sr-Cyrl-RS" sz="3600" dirty="0" smtClean="0">
                <a:solidFill>
                  <a:srgbClr val="C00000"/>
                </a:solidFill>
              </a:rPr>
              <a:t>ГРУНДТВИГ за организације</a:t>
            </a:r>
            <a:r>
              <a:rPr lang="cs-CZ" sz="3600" dirty="0" smtClean="0">
                <a:solidFill>
                  <a:srgbClr val="C00000"/>
                </a:solidFill>
              </a:rPr>
              <a:t> </a:t>
            </a:r>
            <a:endParaRPr lang="cs-CZ" altLang="cs-CZ" sz="3600" dirty="0" smtClean="0"/>
          </a:p>
        </p:txBody>
      </p:sp>
      <p:sp>
        <p:nvSpPr>
          <p:cNvPr id="11267" name="Zástupný symbol pro obsah 2"/>
          <p:cNvSpPr>
            <a:spLocks noGrp="1"/>
          </p:cNvSpPr>
          <p:nvPr>
            <p:ph sz="half" idx="1"/>
          </p:nvPr>
        </p:nvSpPr>
        <p:spPr>
          <a:xfrm>
            <a:off x="250825" y="981075"/>
            <a:ext cx="8642350" cy="5184775"/>
          </a:xfrm>
        </p:spPr>
        <p:txBody>
          <a:bodyPr/>
          <a:lstStyle/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r>
              <a:rPr lang="cs-CZ" sz="3200" b="1" u="sng" dirty="0">
                <a:solidFill>
                  <a:srgbClr val="0070C0"/>
                </a:solidFill>
                <a:cs typeface="Tahoma" pitchFamily="34" charset="0"/>
              </a:rPr>
              <a:t>D</a:t>
            </a:r>
            <a:r>
              <a:rPr lang="cs-CZ" sz="3200" b="1" u="sng" dirty="0" smtClean="0">
                <a:solidFill>
                  <a:srgbClr val="0070C0"/>
                </a:solidFill>
                <a:cs typeface="Tahoma" pitchFamily="34" charset="0"/>
              </a:rPr>
              <a:t>) </a:t>
            </a:r>
            <a:r>
              <a:rPr lang="sr-Cyrl-RS" sz="3200" b="1" u="sng" dirty="0" smtClean="0">
                <a:solidFill>
                  <a:srgbClr val="0070C0"/>
                </a:solidFill>
                <a:cs typeface="Tahoma" pitchFamily="34" charset="0"/>
              </a:rPr>
              <a:t>Пројекти волонтирања одраслих</a:t>
            </a:r>
            <a:r>
              <a:rPr lang="cs-CZ" sz="3200" b="1" u="sng" dirty="0" smtClean="0">
                <a:solidFill>
                  <a:srgbClr val="0070C0"/>
                </a:solidFill>
                <a:cs typeface="Tahoma" pitchFamily="34" charset="0"/>
              </a:rPr>
              <a:t>:</a:t>
            </a: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Билатерално партнерство и размена волонтера изнад 50 година</a:t>
            </a:r>
            <a:endParaRPr lang="cs-CZ" sz="2000" b="1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cs-CZ" sz="2000" dirty="0" smtClean="0">
                <a:solidFill>
                  <a:srgbClr val="0070C0"/>
                </a:solidFill>
                <a:cs typeface="Tahoma" pitchFamily="34" charset="0"/>
              </a:rPr>
              <a:t>2 </a:t>
            </a: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године је период пројекта</a:t>
            </a: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Од сваке оргаизације се очекује да угости 2-6 волонтера као и да пошаље 2-6 волонтера</a:t>
            </a:r>
            <a:endParaRPr lang="cs-CZ" sz="2000" b="1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Активности волонтирања се изводе у континуитету у периоду од 3 до 8 недеља</a:t>
            </a: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Отворене су за све грађане изнад 50 година старости</a:t>
            </a: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Фокус је на волонтерима из социјално угрожених категорија и етничких мањина</a:t>
            </a: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r>
              <a:rPr lang="sr-Cyrl-RS" sz="2000" dirty="0" smtClean="0">
                <a:solidFill>
                  <a:srgbClr val="0070C0"/>
                </a:solidFill>
                <a:cs typeface="Tahoma" pitchFamily="34" charset="0"/>
              </a:rPr>
              <a:t>Било која непрофитна активност</a:t>
            </a:r>
            <a:endParaRPr lang="cs-CZ" sz="2000" dirty="0" smtClean="0">
              <a:solidFill>
                <a:srgbClr val="0070C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r>
              <a:rPr lang="cs-CZ" sz="2000" i="1" dirty="0" smtClean="0">
                <a:solidFill>
                  <a:srgbClr val="0070C0"/>
                </a:solidFill>
                <a:cs typeface="Tahoma" pitchFamily="34" charset="0"/>
              </a:rPr>
              <a:t>     </a:t>
            </a:r>
            <a:r>
              <a:rPr lang="cs-CZ" sz="2000" i="1" dirty="0" smtClean="0">
                <a:solidFill>
                  <a:srgbClr val="00B0F0"/>
                </a:solidFill>
                <a:cs typeface="Tahoma" pitchFamily="34" charset="0"/>
              </a:rPr>
              <a:t>(S.O.S. </a:t>
            </a:r>
            <a:r>
              <a:rPr lang="sr-Cyrl-RS" sz="2000" i="1" dirty="0" smtClean="0">
                <a:solidFill>
                  <a:srgbClr val="00B0F0"/>
                </a:solidFill>
                <a:cs typeface="Tahoma" pitchFamily="34" charset="0"/>
              </a:rPr>
              <a:t>уточишта</a:t>
            </a:r>
            <a:r>
              <a:rPr lang="cs-CZ" sz="2000" i="1" dirty="0" smtClean="0">
                <a:solidFill>
                  <a:srgbClr val="00B0F0"/>
                </a:solidFill>
                <a:cs typeface="Tahoma" pitchFamily="34" charset="0"/>
              </a:rPr>
              <a:t>, </a:t>
            </a:r>
            <a:r>
              <a:rPr lang="sr-Cyrl-RS" sz="2000" i="1" dirty="0" smtClean="0">
                <a:solidFill>
                  <a:srgbClr val="00B0F0"/>
                </a:solidFill>
                <a:cs typeface="Tahoma" pitchFamily="34" charset="0"/>
              </a:rPr>
              <a:t>културни центри</a:t>
            </a:r>
            <a:r>
              <a:rPr lang="cs-CZ" sz="2000" i="1" dirty="0" smtClean="0">
                <a:solidFill>
                  <a:srgbClr val="00B0F0"/>
                </a:solidFill>
                <a:cs typeface="Tahoma" pitchFamily="34" charset="0"/>
              </a:rPr>
              <a:t>, </a:t>
            </a:r>
            <a:r>
              <a:rPr lang="sr-Cyrl-RS" sz="2000" i="1" dirty="0" smtClean="0">
                <a:solidFill>
                  <a:srgbClr val="00B0F0"/>
                </a:solidFill>
                <a:cs typeface="Tahoma" pitchFamily="34" charset="0"/>
              </a:rPr>
              <a:t>старачки домови</a:t>
            </a:r>
            <a:r>
              <a:rPr lang="cs-CZ" sz="2000" i="1" dirty="0" smtClean="0">
                <a:solidFill>
                  <a:srgbClr val="00B0F0"/>
                </a:solidFill>
                <a:cs typeface="Tahoma" pitchFamily="34" charset="0"/>
              </a:rPr>
              <a:t>…)</a:t>
            </a: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sz="2000" i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sz="2000" i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algn="ctr" eaLnBrk="1" hangingPunct="1">
              <a:buClr>
                <a:srgbClr val="BD0707"/>
              </a:buClr>
              <a:buNone/>
              <a:defRPr/>
            </a:pPr>
            <a:r>
              <a:rPr lang="sr-Cyrl-RS" sz="2000" i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                     </a:t>
            </a:r>
            <a:r>
              <a:rPr lang="cs-CZ" sz="2000" i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cs-CZ" sz="2000" i="1" dirty="0" smtClean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Czech volunteers hosted in the UK</a:t>
            </a:r>
            <a:endParaRPr lang="cs-CZ" sz="2000" i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Arial" charset="0"/>
              <a:buNone/>
              <a:defRPr/>
            </a:pPr>
            <a:endParaRPr lang="cs-CZ" sz="2000" i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 eaLnBrk="1" hangingPunct="1">
              <a:buClr>
                <a:srgbClr val="BD0707"/>
              </a:buClr>
              <a:buFont typeface="Wingdings" pitchFamily="2" charset="2"/>
              <a:buChar char="ü"/>
              <a:defRPr/>
            </a:pPr>
            <a:endParaRPr lang="cs-CZ" sz="2000" i="1" dirty="0" smtClean="0">
              <a:solidFill>
                <a:srgbClr val="00B0F0"/>
              </a:solidFill>
              <a:cs typeface="Tahoma" pitchFamily="34" charset="0"/>
            </a:endParaRPr>
          </a:p>
          <a:p>
            <a:pPr marL="319088" indent="-319088">
              <a:buFont typeface="Arial" charset="0"/>
              <a:buNone/>
              <a:defRPr/>
            </a:pPr>
            <a:endParaRPr lang="cs-CZ" sz="2000" dirty="0" smtClean="0"/>
          </a:p>
        </p:txBody>
      </p:sp>
      <p:pic>
        <p:nvPicPr>
          <p:cNvPr id="13316" name="Picture 7" descr="M:\Grundtvig\LLP\SENIOR VOLUNTEERS\SVP 2010\progress report\Zprávy\Fotky_Hodina H\ČokoH.jpg"/>
          <p:cNvPicPr>
            <a:picLocks noChangeAspect="1" noChangeArrowheads="1"/>
          </p:cNvPicPr>
          <p:nvPr/>
        </p:nvPicPr>
        <p:blipFill>
          <a:blip r:embed="rId2" cstate="print"/>
          <a:srcRect r="6227"/>
          <a:stretch>
            <a:fillRect/>
          </a:stretch>
        </p:blipFill>
        <p:spPr bwMode="auto">
          <a:xfrm>
            <a:off x="7000892" y="5230812"/>
            <a:ext cx="2143108" cy="151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250825" y="0"/>
            <a:ext cx="8435975" cy="1341438"/>
          </a:xfrm>
        </p:spPr>
        <p:txBody>
          <a:bodyPr/>
          <a:lstStyle/>
          <a:p>
            <a:pPr algn="l"/>
            <a:r>
              <a:rPr lang="sr-Cyrl-RS" altLang="cs-CZ" sz="6000" dirty="0" smtClean="0">
                <a:solidFill>
                  <a:srgbClr val="C00000"/>
                </a:solidFill>
              </a:rPr>
              <a:t>Будућност</a:t>
            </a:r>
            <a:r>
              <a:rPr lang="cs-CZ" altLang="cs-CZ" sz="6000" dirty="0" smtClean="0">
                <a:solidFill>
                  <a:srgbClr val="C00000"/>
                </a:solidFill>
              </a:rPr>
              <a:t>… </a:t>
            </a:r>
            <a:endParaRPr lang="cs-CZ" altLang="cs-CZ" sz="6000" dirty="0" smtClean="0"/>
          </a:p>
        </p:txBody>
      </p:sp>
      <p:pic>
        <p:nvPicPr>
          <p:cNvPr id="14339" name="Picture 2" descr="C:\Users\petra.krnanska\Desktop\Screen-shot-2013-07-01-at-14_39_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133600"/>
            <a:ext cx="7999412" cy="391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928926" y="1857364"/>
            <a:ext cx="3357586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Измештање фокуса </a:t>
            </a:r>
          </a:p>
          <a:p>
            <a:r>
              <a:rPr lang="sr-Cyrl-RS" sz="2400" dirty="0" smtClean="0"/>
              <a:t>са </a:t>
            </a:r>
            <a:r>
              <a:rPr lang="sr-Cyrl-RS" sz="2400" b="1" dirty="0" smtClean="0"/>
              <a:t>Сектора</a:t>
            </a:r>
            <a:r>
              <a:rPr lang="sr-Cyrl-RS" sz="2400" dirty="0" smtClean="0"/>
              <a:t> </a:t>
            </a:r>
          </a:p>
          <a:p>
            <a:r>
              <a:rPr lang="sr-Cyrl-RS" sz="2400" dirty="0" smtClean="0"/>
              <a:t>на </a:t>
            </a:r>
            <a:r>
              <a:rPr lang="sr-Cyrl-RS" sz="2400" b="1" dirty="0" smtClean="0"/>
              <a:t>Активности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>
          <a:xfrm>
            <a:off x="250825" y="0"/>
            <a:ext cx="8435975" cy="1268413"/>
          </a:xfrm>
        </p:spPr>
        <p:txBody>
          <a:bodyPr/>
          <a:lstStyle/>
          <a:p>
            <a:pPr algn="l"/>
            <a:r>
              <a:rPr lang="cs-CZ" altLang="cs-CZ" sz="2800" smtClean="0">
                <a:solidFill>
                  <a:srgbClr val="C00000"/>
                </a:solidFill>
              </a:rPr>
              <a:t>GRUNDTVIG: LIBRARIES</a:t>
            </a:r>
            <a:endParaRPr lang="cs-CZ" altLang="cs-CZ" sz="2800" smtClean="0"/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>
          <a:xfrm>
            <a:off x="250825" y="1052513"/>
            <a:ext cx="8713788" cy="50736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cs-CZ" altLang="cs-CZ" sz="2000" smtClean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8374063" cy="936625"/>
          </a:xfrm>
        </p:spPr>
        <p:txBody>
          <a:bodyPr/>
          <a:lstStyle/>
          <a:p>
            <a:pPr algn="l"/>
            <a:r>
              <a:rPr lang="sr-Cyrl-RS" altLang="cs-CZ" sz="3600" dirty="0" smtClean="0">
                <a:solidFill>
                  <a:srgbClr val="C00000"/>
                </a:solidFill>
              </a:rPr>
              <a:t>Кључни подаци</a:t>
            </a:r>
            <a:r>
              <a:rPr lang="cs-CZ" altLang="cs-CZ" sz="3600" dirty="0" smtClean="0">
                <a:solidFill>
                  <a:srgbClr val="C00000"/>
                </a:solidFill>
              </a:rPr>
              <a:t> (2014–2020)</a:t>
            </a:r>
            <a:br>
              <a:rPr lang="cs-CZ" altLang="cs-CZ" sz="3600" dirty="0" smtClean="0">
                <a:solidFill>
                  <a:srgbClr val="C00000"/>
                </a:solidFill>
              </a:rPr>
            </a:br>
            <a:r>
              <a:rPr lang="sr-Cyrl-RS" altLang="cs-CZ" sz="3600" dirty="0" smtClean="0">
                <a:solidFill>
                  <a:srgbClr val="C00000"/>
                </a:solidFill>
              </a:rPr>
              <a:t>Еразмус</a:t>
            </a:r>
            <a:r>
              <a:rPr lang="cs-CZ" altLang="cs-CZ" sz="3600" dirty="0" smtClean="0">
                <a:solidFill>
                  <a:srgbClr val="C00000"/>
                </a:solidFill>
              </a:rPr>
              <a:t> +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250825" y="1196975"/>
          <a:ext cx="8713788" cy="554513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778545"/>
                <a:gridCol w="4935243"/>
              </a:tblGrid>
              <a:tr h="584519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Укупан буџет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€19 </a:t>
                      </a:r>
                      <a:r>
                        <a:rPr lang="sr-Cyrl-RS" sz="1600" dirty="0" smtClean="0"/>
                        <a:t>милијарди </a:t>
                      </a:r>
                      <a:r>
                        <a:rPr lang="en-US" sz="1600" dirty="0" smtClean="0"/>
                        <a:t>(</a:t>
                      </a:r>
                      <a:r>
                        <a:rPr lang="sr-Cyrl-RS" sz="1600" dirty="0" smtClean="0"/>
                        <a:t>укључујући </a:t>
                      </a:r>
                      <a:r>
                        <a:rPr lang="en-US" sz="1600" dirty="0" smtClean="0"/>
                        <a:t>€</a:t>
                      </a:r>
                      <a:r>
                        <a:rPr lang="en-US" sz="1600" dirty="0"/>
                        <a:t>1.8 </a:t>
                      </a:r>
                      <a:r>
                        <a:rPr lang="sr-Cyrl-RS" sz="1600" dirty="0" smtClean="0"/>
                        <a:t>милијарди за међународну сарадњу</a:t>
                      </a:r>
                      <a:r>
                        <a:rPr lang="en-US" sz="1600" dirty="0" smtClean="0"/>
                        <a:t>) 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Укупна могућност мобулности за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5 </a:t>
                      </a:r>
                      <a:r>
                        <a:rPr lang="sr-Cyrl-RS" sz="1600" dirty="0" smtClean="0"/>
                        <a:t>милона људи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Високо образовање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2.2 </a:t>
                      </a:r>
                      <a:r>
                        <a:rPr lang="sr-Cyrl-RS" sz="1600" dirty="0" smtClean="0"/>
                        <a:t>милиона студената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584519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Покретност особља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 </a:t>
                      </a:r>
                      <a:r>
                        <a:rPr lang="sr-Cyrl-RS" sz="1600" dirty="0" smtClean="0"/>
                        <a:t>милион наставника, тренера, сарадника и другог особља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Предметно образовање и обука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735 000 </a:t>
                      </a:r>
                      <a:r>
                        <a:rPr lang="sr-Cyrl-RS" sz="1600" dirty="0" smtClean="0"/>
                        <a:t>полазника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Волонтери и програми размене за младе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540 000 </a:t>
                      </a:r>
                      <a:r>
                        <a:rPr lang="sr-Cyrl-RS" sz="1600" dirty="0" smtClean="0"/>
                        <a:t>младих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Master's </a:t>
                      </a:r>
                      <a:r>
                        <a:rPr lang="en-US" sz="1600" dirty="0"/>
                        <a:t>degree loan guarantee scheme</a:t>
                      </a:r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330 000 </a:t>
                      </a:r>
                      <a:r>
                        <a:rPr lang="sr-Cyrl-RS" sz="1600" dirty="0" smtClean="0"/>
                        <a:t>студената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Међународни студенти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135 000 </a:t>
                      </a:r>
                      <a:r>
                        <a:rPr lang="sr-Cyrl-RS" sz="1600" dirty="0" smtClean="0"/>
                        <a:t>студената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Заједничке стипендије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34 000 </a:t>
                      </a:r>
                      <a:r>
                        <a:rPr lang="sr-Cyrl-RS" sz="1600" dirty="0" smtClean="0"/>
                        <a:t>студената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327818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Циљеви</a:t>
                      </a:r>
                      <a:r>
                        <a:rPr lang="sr-Cyrl-RS" sz="1600" baseline="0" dirty="0" smtClean="0"/>
                        <a:t> сарадње</a:t>
                      </a:r>
                      <a:r>
                        <a:rPr lang="cs-CZ" sz="1600" dirty="0" smtClean="0"/>
                        <a:t>: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endParaRPr lang="cs-CZ" sz="1600" dirty="0"/>
                    </a:p>
                  </a:txBody>
                  <a:tcPr marL="67558" marR="67558" marT="33779" marB="33779" anchor="ctr"/>
                </a:tc>
              </a:tr>
              <a:tr h="584519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Статешко партнерство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Више од </a:t>
                      </a:r>
                      <a:r>
                        <a:rPr lang="en-US" sz="1600" dirty="0" smtClean="0"/>
                        <a:t>20 </a:t>
                      </a:r>
                      <a:r>
                        <a:rPr lang="en-US" sz="1600" dirty="0"/>
                        <a:t>000 </a:t>
                      </a:r>
                      <a:r>
                        <a:rPr lang="sr-Cyrl-RS" sz="1600" dirty="0" smtClean="0"/>
                        <a:t>партнерстава које повезују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115 000 </a:t>
                      </a:r>
                      <a:r>
                        <a:rPr lang="sr-Cyrl-RS" sz="1600" dirty="0" smtClean="0"/>
                        <a:t>институција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</a:tr>
              <a:tr h="584519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Удружења знања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 </a:t>
                      </a:r>
                      <a:r>
                        <a:rPr lang="sr-Cyrl-RS" sz="1600" dirty="0" smtClean="0"/>
                        <a:t>удружења покренуто од стране </a:t>
                      </a:r>
                      <a:r>
                        <a:rPr lang="en-US" sz="1600" dirty="0" smtClean="0"/>
                        <a:t>2000 </a:t>
                      </a:r>
                      <a:r>
                        <a:rPr lang="sr-Cyrl-RS" sz="1600" dirty="0" smtClean="0"/>
                        <a:t> институција у оквиру</a:t>
                      </a:r>
                      <a:r>
                        <a:rPr lang="sr-Cyrl-RS" sz="1600" baseline="0" dirty="0" smtClean="0"/>
                        <a:t> високог образовања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</a:tr>
              <a:tr h="584519">
                <a:tc>
                  <a:txBody>
                    <a:bodyPr/>
                    <a:lstStyle/>
                    <a:p>
                      <a:r>
                        <a:rPr lang="sr-Cyrl-RS" sz="1600" dirty="0" smtClean="0"/>
                        <a:t>Секторска удружења вештина</a:t>
                      </a:r>
                      <a:endParaRPr lang="cs-CZ" sz="1600" dirty="0"/>
                    </a:p>
                  </a:txBody>
                  <a:tcPr marL="67558" marR="67558" marT="33779" marB="33779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200 </a:t>
                      </a:r>
                      <a:r>
                        <a:rPr lang="sr-Cyrl-RS" sz="1600" dirty="0" smtClean="0"/>
                        <a:t>удружења покренуто од стране </a:t>
                      </a:r>
                      <a:r>
                        <a:rPr lang="en-US" sz="1600" dirty="0" smtClean="0"/>
                        <a:t>2000 </a:t>
                      </a:r>
                      <a:r>
                        <a:rPr lang="sr-Cyrl-RS" sz="1600" dirty="0" smtClean="0"/>
                        <a:t>институција образовања и обуке</a:t>
                      </a:r>
                      <a:endParaRPr lang="en-US" sz="1600" dirty="0"/>
                    </a:p>
                  </a:txBody>
                  <a:tcPr marL="67558" marR="67558" marT="33779" marB="33779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Zástupný symbol pro obsah 3" descr="Grundtvig_powerpoint_sablona_malesiluety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7411" name="Nadpis 4"/>
          <p:cNvSpPr>
            <a:spLocks noGrp="1"/>
          </p:cNvSpPr>
          <p:nvPr>
            <p:ph type="ctrTitle"/>
          </p:nvPr>
        </p:nvSpPr>
        <p:spPr>
          <a:xfrm>
            <a:off x="685800" y="765175"/>
            <a:ext cx="7772400" cy="2087563"/>
          </a:xfrm>
        </p:spPr>
        <p:txBody>
          <a:bodyPr/>
          <a:lstStyle/>
          <a:p>
            <a:r>
              <a:rPr lang="sr-Cyrl-RS" altLang="cs-CZ" b="1" dirty="0" smtClean="0">
                <a:solidFill>
                  <a:srgbClr val="0070C0"/>
                </a:solidFill>
              </a:rPr>
              <a:t>Хвала на пажњи</a:t>
            </a:r>
            <a:r>
              <a:rPr lang="cs-CZ" altLang="cs-CZ" b="1" dirty="0" smtClean="0">
                <a:solidFill>
                  <a:srgbClr val="0070C0"/>
                </a:solidFill>
              </a:rPr>
              <a:t>!</a:t>
            </a:r>
          </a:p>
        </p:txBody>
      </p:sp>
      <p:sp>
        <p:nvSpPr>
          <p:cNvPr id="17412" name="Podnadpis 5"/>
          <p:cNvSpPr>
            <a:spLocks noGrp="1"/>
          </p:cNvSpPr>
          <p:nvPr>
            <p:ph type="subTitle" idx="1"/>
          </p:nvPr>
        </p:nvSpPr>
        <p:spPr>
          <a:xfrm>
            <a:off x="611188" y="3284538"/>
            <a:ext cx="7993062" cy="1871662"/>
          </a:xfrm>
        </p:spPr>
        <p:txBody>
          <a:bodyPr/>
          <a:lstStyle/>
          <a:p>
            <a:pPr algn="l"/>
            <a:r>
              <a:rPr lang="cs-CZ" altLang="cs-CZ" sz="2200" b="1" smtClean="0">
                <a:solidFill>
                  <a:srgbClr val="0070C0"/>
                </a:solidFill>
              </a:rPr>
              <a:t>LLP: </a:t>
            </a:r>
            <a:r>
              <a:rPr lang="cs-CZ" altLang="cs-CZ" sz="2200" b="1" smtClean="0">
                <a:solidFill>
                  <a:srgbClr val="00B0F0"/>
                </a:solidFill>
              </a:rPr>
              <a:t>http://ec.europa.eu/education/lifelong-learning-programme</a:t>
            </a:r>
          </a:p>
          <a:p>
            <a:pPr algn="l"/>
            <a:endParaRPr lang="cs-CZ" altLang="cs-CZ" sz="2200" b="1" smtClean="0">
              <a:solidFill>
                <a:srgbClr val="0070C0"/>
              </a:solidFill>
            </a:endParaRPr>
          </a:p>
          <a:p>
            <a:pPr algn="l"/>
            <a:r>
              <a:rPr lang="cs-CZ" altLang="cs-CZ" sz="2200" b="1" smtClean="0">
                <a:solidFill>
                  <a:srgbClr val="0070C0"/>
                </a:solidFill>
              </a:rPr>
              <a:t>Erasmus+: </a:t>
            </a:r>
            <a:r>
              <a:rPr lang="cs-CZ" altLang="cs-CZ" sz="2200" b="1" smtClean="0">
                <a:solidFill>
                  <a:srgbClr val="00B0F0"/>
                </a:solidFill>
              </a:rPr>
              <a:t>http://ec.europa.eu/education/erasmus-for-all</a:t>
            </a:r>
          </a:p>
        </p:txBody>
      </p:sp>
      <p:pic>
        <p:nvPicPr>
          <p:cNvPr id="17413" name="Obrázek 5" descr="NAEP_CZ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5373688"/>
            <a:ext cx="23495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Obrázek 6" descr="logo DZS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2150" y="5516563"/>
            <a:ext cx="1711325" cy="6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Obrázek 7" descr="MSMT_logotyp_text_CMYK_cz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5373688"/>
            <a:ext cx="1765300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Obrázek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5414963"/>
            <a:ext cx="2232025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1366</TotalTime>
  <Words>981</Words>
  <Application>Microsoft Office PowerPoint</Application>
  <PresentationFormat>On-screen Show (4:3)</PresentationFormat>
  <Paragraphs>178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Motiv sady Office</vt:lpstr>
      <vt:lpstr>ПРОГРАМ ЦЕЛОЖИВОТНОГ УЧЕЊА  &amp; НАРЕДНИ ПРОГРАМИ   ПРОЈЕКАТ di-xl: еВРОПСКА РАДИОНИЦА ЗА БИБЛИОТЕКАРЕ  19.9.2013 ПРАГ</vt:lpstr>
      <vt:lpstr>ПРОГРАМ ЦЕЛОЖИВОТНОГ УЧЕЊА  (Lifelong Learning Programme - LLP)</vt:lpstr>
      <vt:lpstr>ПРОГРАМ ЦЕЛОЖИВОТНОГ УЧЕЊА  (Lifelong Learning Programme - LLP) 2007–2013  </vt:lpstr>
      <vt:lpstr>ГРУНДТВИГ  Европски програм фокусиран на  образовање одраслих</vt:lpstr>
      <vt:lpstr>ГРУНДТВИГ – Који су (били) циљеви?</vt:lpstr>
      <vt:lpstr>ГРУНДТВИГ→ циљне групе</vt:lpstr>
      <vt:lpstr>ГРУНДТВИГ за појединце → особље за образовање одраслих</vt:lpstr>
      <vt:lpstr>ГРУНДТВИГ за организације    </vt:lpstr>
      <vt:lpstr>ГРУНДТВИГ за организације </vt:lpstr>
      <vt:lpstr>ГРУНДТВИГ за организације </vt:lpstr>
      <vt:lpstr>ГРУНДТВИГ за организације </vt:lpstr>
      <vt:lpstr>ГРУНДТВИГ за организације </vt:lpstr>
      <vt:lpstr>Будућност… </vt:lpstr>
      <vt:lpstr>GRUNDTVIG: LIBRARIES</vt:lpstr>
      <vt:lpstr>Кључни подаци (2014–2020) Еразмус +</vt:lpstr>
      <vt:lpstr>Хвала на пажњи!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GRUNDTVIG</dc:title>
  <dc:creator>abramcukova</dc:creator>
  <cp:lastModifiedBy>Pedja</cp:lastModifiedBy>
  <cp:revision>235</cp:revision>
  <dcterms:created xsi:type="dcterms:W3CDTF">2011-04-01T12:48:29Z</dcterms:created>
  <dcterms:modified xsi:type="dcterms:W3CDTF">2014-02-24T13:06:49Z</dcterms:modified>
</cp:coreProperties>
</file>